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59" r:id="rId22"/>
    <p:sldId id="257" r:id="rId23"/>
    <p:sldId id="283" r:id="rId24"/>
    <p:sldId id="278" r:id="rId25"/>
    <p:sldId id="279" r:id="rId26"/>
    <p:sldId id="281" r:id="rId27"/>
    <p:sldId id="282" r:id="rId28"/>
    <p:sldId id="25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D8"/>
    <a:srgbClr val="675FFF"/>
    <a:srgbClr val="FF5050"/>
    <a:srgbClr val="FFA042"/>
    <a:srgbClr val="EE3794"/>
    <a:srgbClr val="304761"/>
    <a:srgbClr val="3C7F88"/>
    <a:srgbClr val="47B6EE"/>
    <a:srgbClr val="3EA8D0"/>
    <a:srgbClr val="FCA7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2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&#1054;&#1082;&#1086;&#1085;&#1095;&#1072;&#1090;&#1077;&#1083;&#1100;&#1085;&#1072;&#1103;%20&#1088;&#1077;&#1076;&#1072;&#1082;&#1094;&#1080;&#1103;%20&#1076;&#1086;&#1082;&#1091;&#1084;&#1077;&#1085;&#1090;&#1086;&#1074;/&#1052;&#1077;&#1090;&#1086;&#1076;&#1080;&#1095;&#1077;&#1089;&#1082;&#1080;&#1077;%20&#1088;&#1077;&#1082;&#1086;&#1084;&#1077;&#1085;&#1076;&#1072;&#1094;&#1080;&#1080;%20&#1087;&#1086;%20&#1088;&#1072;&#1079;&#1088;&#1072;&#1073;&#1086;&#1090;&#1082;&#1077;%20&#1087;&#1088;&#1086;&#1075;&#1088;&#1072;&#1084;&#1084;&#1099;%20&#1074;&#1086;&#1089;&#1087;&#1080;&#1090;&#1072;&#1085;&#1080;&#1103;%202020.docx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mmc.che.edu54.ru/index.php?option=com_content&amp;task=view&amp;id=824&amp;Itemid=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form.instrao.ru/examples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0436" y="2127755"/>
            <a:ext cx="4590288" cy="175666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+mn-lt"/>
              </a:rPr>
              <a:t>ВОСПИТАНИЕ 2020</a:t>
            </a:r>
            <a:endParaRPr lang="en-US" sz="5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964" y="4252606"/>
            <a:ext cx="3797161" cy="47618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675FFF"/>
                </a:solidFill>
              </a:rPr>
              <a:t>Методические рекомендации по разработке программ ВОСПИТАНИЯ</a:t>
            </a:r>
          </a:p>
          <a:p>
            <a:r>
              <a:rPr lang="ru-RU" sz="2000" dirty="0" smtClean="0">
                <a:solidFill>
                  <a:srgbClr val="675FFF"/>
                </a:solidFill>
              </a:rPr>
              <a:t> в современных условиях</a:t>
            </a:r>
            <a:endParaRPr lang="en-US" sz="2000" dirty="0">
              <a:solidFill>
                <a:srgbClr val="675FFF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333" y="131795"/>
            <a:ext cx="2145978" cy="162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7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22" y="211218"/>
            <a:ext cx="7886700" cy="712236"/>
          </a:xfrm>
        </p:spPr>
        <p:txBody>
          <a:bodyPr>
            <a:normAutofit/>
          </a:bodyPr>
          <a:lstStyle/>
          <a:p>
            <a:pPr algn="ctr" latinLnBrk="1"/>
            <a:r>
              <a:rPr lang="ru-RU" sz="3200" b="1" dirty="0">
                <a:solidFill>
                  <a:srgbClr val="FF0000"/>
                </a:solidFill>
              </a:rPr>
              <a:t>Раздел 2. «</a:t>
            </a:r>
            <a:r>
              <a:rPr lang="ru-RU" b="1" dirty="0">
                <a:solidFill>
                  <a:srgbClr val="FF0000"/>
                </a:solidFill>
              </a:rPr>
              <a:t>Цель</a:t>
            </a:r>
            <a:r>
              <a:rPr lang="ru-RU" sz="3200" b="1" dirty="0">
                <a:solidFill>
                  <a:srgbClr val="FF0000"/>
                </a:solidFill>
              </a:rPr>
              <a:t> и задачи воспитания</a:t>
            </a:r>
            <a:r>
              <a:rPr lang="ru-RU" sz="3200" b="1" dirty="0" smtClean="0">
                <a:solidFill>
                  <a:srgbClr val="FF0000"/>
                </a:solidFill>
              </a:rPr>
              <a:t>»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366" y="1255256"/>
            <a:ext cx="7693106" cy="50204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000" b="1" dirty="0" smtClean="0"/>
              <a:t>Цель </a:t>
            </a:r>
            <a:r>
              <a:rPr lang="ru-RU" sz="4000" dirty="0"/>
              <a:t>воспитания </a:t>
            </a:r>
            <a:r>
              <a:rPr lang="ru-RU" sz="4000" dirty="0" smtClean="0"/>
              <a:t>-личностное </a:t>
            </a:r>
            <a:r>
              <a:rPr lang="ru-RU" sz="4000" dirty="0"/>
              <a:t>развитие школьников, проявляющееся:</a:t>
            </a:r>
          </a:p>
          <a:p>
            <a:pPr marL="0" indent="0">
              <a:buNone/>
            </a:pPr>
            <a:r>
              <a:rPr lang="ru-RU" sz="4000" dirty="0"/>
              <a:t>1) в усвоении ими </a:t>
            </a:r>
            <a:r>
              <a:rPr lang="ru-RU" sz="4000" dirty="0">
                <a:solidFill>
                  <a:srgbClr val="FF0000"/>
                </a:solidFill>
              </a:rPr>
              <a:t>знаний</a:t>
            </a:r>
            <a:r>
              <a:rPr lang="ru-RU" sz="4000" dirty="0"/>
              <a:t> основных норм, которые общество выработало на основе этих ценностей (то есть, в усвоении ими социально значимых знаний); </a:t>
            </a:r>
          </a:p>
          <a:p>
            <a:pPr marL="0" indent="0">
              <a:buNone/>
            </a:pPr>
            <a:r>
              <a:rPr lang="ru-RU" sz="4000" dirty="0"/>
              <a:t>2) в развитии их позитивных </a:t>
            </a:r>
            <a:r>
              <a:rPr lang="ru-RU" sz="4000" dirty="0">
                <a:solidFill>
                  <a:srgbClr val="FF0000"/>
                </a:solidFill>
              </a:rPr>
              <a:t>отношений</a:t>
            </a:r>
            <a:r>
              <a:rPr lang="ru-RU" sz="4000" dirty="0"/>
              <a:t> к этим общественным ценностям (то есть в развитии их социально значимых отношений);</a:t>
            </a:r>
          </a:p>
          <a:p>
            <a:pPr marL="0" indent="0">
              <a:buNone/>
            </a:pPr>
            <a:r>
              <a:rPr lang="ru-RU" sz="4000" dirty="0"/>
              <a:t>3) в приобретении ими соответствующего этим ценностям </a:t>
            </a:r>
            <a:r>
              <a:rPr lang="ru-RU" sz="4000" dirty="0">
                <a:solidFill>
                  <a:srgbClr val="FF0000"/>
                </a:solidFill>
              </a:rPr>
              <a:t>опыта</a:t>
            </a:r>
            <a:r>
              <a:rPr lang="ru-RU" sz="4000" dirty="0"/>
              <a:t> поведения, опыта применения сформированных знаний и отношений на практике (то есть в приобретении ими опыта осуществления социально значимых дел).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88" y="5821479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14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22" y="211218"/>
            <a:ext cx="7886700" cy="712236"/>
          </a:xfrm>
        </p:spPr>
        <p:txBody>
          <a:bodyPr>
            <a:noAutofit/>
          </a:bodyPr>
          <a:lstStyle/>
          <a:p>
            <a:pPr algn="ctr" latinLnBrk="1"/>
            <a:r>
              <a:rPr lang="ru-RU" sz="3200" b="1" dirty="0">
                <a:solidFill>
                  <a:srgbClr val="FF0000"/>
                </a:solidFill>
              </a:rPr>
              <a:t>Целевые приоритеты 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начального</a:t>
            </a:r>
            <a:r>
              <a:rPr lang="ru-RU" sz="3200" b="1" dirty="0" smtClean="0">
                <a:solidFill>
                  <a:srgbClr val="FF0000"/>
                </a:solidFill>
              </a:rPr>
              <a:t> образования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992" y="1073218"/>
            <a:ext cx="7693106" cy="563077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800" dirty="0">
                <a:solidFill>
                  <a:srgbClr val="FF0000"/>
                </a:solidFill>
              </a:rPr>
              <a:t>Знание</a:t>
            </a:r>
            <a:r>
              <a:rPr lang="ru-RU" sz="3800" dirty="0"/>
              <a:t> младшим школьником данных социальных </a:t>
            </a:r>
            <a:r>
              <a:rPr lang="ru-RU" sz="3800" dirty="0" smtClean="0"/>
              <a:t>норм:</a:t>
            </a:r>
            <a:endParaRPr lang="ru-RU" sz="3800" dirty="0"/>
          </a:p>
          <a:p>
            <a:pPr marL="0" indent="0">
              <a:buNone/>
            </a:pPr>
            <a:r>
              <a:rPr lang="ru-RU" sz="3800" dirty="0" smtClean="0"/>
              <a:t>- </a:t>
            </a:r>
            <a:r>
              <a:rPr lang="ru-RU" sz="3800" b="1" i="1" dirty="0"/>
              <a:t>быть любящим, послушным и </a:t>
            </a:r>
            <a:r>
              <a:rPr lang="ru-RU" sz="3800" b="1" i="1" dirty="0" smtClean="0"/>
              <a:t>отзывчивым…;</a:t>
            </a:r>
            <a:endParaRPr lang="ru-RU" sz="3800" b="1" i="1" dirty="0"/>
          </a:p>
          <a:p>
            <a:pPr marL="0" indent="0">
              <a:buNone/>
            </a:pPr>
            <a:r>
              <a:rPr lang="ru-RU" sz="3800" b="1" i="1" dirty="0"/>
              <a:t>- быть </a:t>
            </a:r>
            <a:r>
              <a:rPr lang="ru-RU" sz="3800" b="1" i="1" dirty="0" smtClean="0"/>
              <a:t>трудолюбивым…;</a:t>
            </a:r>
            <a:endParaRPr lang="ru-RU" sz="3800" b="1" i="1" dirty="0"/>
          </a:p>
          <a:p>
            <a:pPr marL="0" indent="0">
              <a:buNone/>
            </a:pPr>
            <a:r>
              <a:rPr lang="ru-RU" sz="3800" b="1" i="1" dirty="0" smtClean="0"/>
              <a:t>- знать </a:t>
            </a:r>
            <a:r>
              <a:rPr lang="ru-RU" sz="3800" b="1" i="1" dirty="0"/>
              <a:t>и любить свою </a:t>
            </a:r>
            <a:r>
              <a:rPr lang="ru-RU" sz="3800" b="1" i="1" dirty="0" smtClean="0"/>
              <a:t>Родину… ;</a:t>
            </a:r>
          </a:p>
          <a:p>
            <a:pPr marL="0" indent="0">
              <a:buNone/>
            </a:pPr>
            <a:r>
              <a:rPr lang="ru-RU" sz="3800" b="1" i="1" dirty="0" smtClean="0"/>
              <a:t>- беречь </a:t>
            </a:r>
            <a:r>
              <a:rPr lang="ru-RU" sz="3800" b="1" i="1" dirty="0"/>
              <a:t>и охранять </a:t>
            </a:r>
            <a:r>
              <a:rPr lang="ru-RU" sz="3800" b="1" i="1" dirty="0" smtClean="0"/>
              <a:t>природу;  </a:t>
            </a:r>
            <a:endParaRPr lang="ru-RU" sz="3800" b="1" i="1" dirty="0"/>
          </a:p>
          <a:p>
            <a:pPr marL="0" indent="0">
              <a:buNone/>
            </a:pPr>
            <a:r>
              <a:rPr lang="ru-RU" sz="3800" b="1" i="1" dirty="0"/>
              <a:t>- проявлять </a:t>
            </a:r>
            <a:r>
              <a:rPr lang="ru-RU" sz="3800" b="1" i="1" dirty="0" smtClean="0"/>
              <a:t>миролюбие; </a:t>
            </a:r>
            <a:endParaRPr lang="ru-RU" sz="3800" b="1" i="1" dirty="0"/>
          </a:p>
          <a:p>
            <a:pPr marL="0" indent="0">
              <a:buNone/>
            </a:pPr>
            <a:r>
              <a:rPr lang="ru-RU" sz="3800" b="1" i="1" dirty="0"/>
              <a:t>- стремиться узнавать что-то </a:t>
            </a:r>
            <a:r>
              <a:rPr lang="ru-RU" sz="3800" b="1" i="1" dirty="0" smtClean="0"/>
              <a:t>новое;</a:t>
            </a:r>
            <a:endParaRPr lang="ru-RU" sz="3800" b="1" i="1" dirty="0"/>
          </a:p>
          <a:p>
            <a:pPr marL="0" indent="0">
              <a:buNone/>
            </a:pPr>
            <a:r>
              <a:rPr lang="ru-RU" sz="3800" b="1" i="1" dirty="0"/>
              <a:t>- быть вежливым и опрятным, скромным и приветливым;</a:t>
            </a:r>
          </a:p>
          <a:p>
            <a:pPr marL="0" indent="0">
              <a:buNone/>
            </a:pPr>
            <a:r>
              <a:rPr lang="ru-RU" sz="3800" b="1" i="1" dirty="0"/>
              <a:t>- соблюдать правила личной гигиены, </a:t>
            </a:r>
            <a:r>
              <a:rPr lang="ru-RU" sz="3800" b="1" i="1" dirty="0" smtClean="0"/>
              <a:t>вести </a:t>
            </a:r>
            <a:r>
              <a:rPr lang="ru-RU" sz="3800" b="1" i="1" dirty="0"/>
              <a:t>здоровый образ жизни; </a:t>
            </a:r>
          </a:p>
          <a:p>
            <a:pPr marL="0" indent="0">
              <a:buNone/>
            </a:pPr>
            <a:r>
              <a:rPr lang="ru-RU" sz="3800" b="1" i="1" dirty="0"/>
              <a:t>- уметь </a:t>
            </a:r>
            <a:r>
              <a:rPr lang="ru-RU" sz="3800" b="1" i="1" dirty="0" smtClean="0"/>
              <a:t>сопереживать, устанавливать </a:t>
            </a:r>
            <a:r>
              <a:rPr lang="ru-RU" sz="3800" b="1" i="1" dirty="0"/>
              <a:t>хорошие </a:t>
            </a:r>
            <a:r>
              <a:rPr lang="ru-RU" sz="3800" b="1" i="1" dirty="0" smtClean="0"/>
              <a:t>уважительные отношения </a:t>
            </a:r>
            <a:r>
              <a:rPr lang="ru-RU" sz="3800" b="1" i="1" dirty="0"/>
              <a:t>с другими людьми</a:t>
            </a:r>
            <a:r>
              <a:rPr lang="ru-RU" sz="3800" b="1" i="1" dirty="0" smtClean="0"/>
              <a:t>; </a:t>
            </a:r>
            <a:endParaRPr lang="ru-RU" sz="3800" b="1" i="1" dirty="0"/>
          </a:p>
          <a:p>
            <a:pPr marL="0" indent="0">
              <a:buNone/>
            </a:pPr>
            <a:r>
              <a:rPr lang="ru-RU" sz="3800" b="1" i="1" dirty="0" smtClean="0"/>
              <a:t>- быть </a:t>
            </a:r>
            <a:r>
              <a:rPr lang="ru-RU" sz="3800" b="1" i="1" dirty="0"/>
              <a:t>уверенным в себе, открытым и </a:t>
            </a:r>
            <a:r>
              <a:rPr lang="ru-RU" sz="3800" b="1" i="1" dirty="0" smtClean="0"/>
              <a:t>общительным; </a:t>
            </a:r>
            <a:r>
              <a:rPr lang="ru-RU" sz="3800" b="1" i="1" dirty="0"/>
              <a:t>уметь ставить перед собой цели и проявлять инициативу, отстаивать своё мнение и действовать самостоятельно</a:t>
            </a:r>
            <a:r>
              <a:rPr lang="ru-RU" sz="3800" b="1" i="1" dirty="0" smtClean="0"/>
              <a:t>, </a:t>
            </a:r>
            <a:r>
              <a:rPr lang="ru-RU" sz="3800" b="1" i="1" dirty="0"/>
              <a:t>без помощи старших. </a:t>
            </a:r>
            <a:endParaRPr lang="ru-RU" sz="3800" b="1" i="1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86" y="5945377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5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22" y="211218"/>
            <a:ext cx="7886700" cy="712236"/>
          </a:xfrm>
        </p:spPr>
        <p:txBody>
          <a:bodyPr>
            <a:normAutofit fontScale="90000"/>
          </a:bodyPr>
          <a:lstStyle/>
          <a:p>
            <a:pPr algn="ctr" latinLnBrk="1"/>
            <a:r>
              <a:rPr lang="ru-RU" sz="3600" b="1" dirty="0">
                <a:solidFill>
                  <a:srgbClr val="FF0000"/>
                </a:solidFill>
              </a:rPr>
              <a:t>Целевые приоритеты 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основного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образования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613" y="1135780"/>
            <a:ext cx="7712356" cy="55441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400" dirty="0"/>
              <a:t>создание благоприятных условий для развития социально значимых </a:t>
            </a:r>
            <a:r>
              <a:rPr lang="ru-RU" sz="3400" dirty="0">
                <a:solidFill>
                  <a:srgbClr val="FF0000"/>
                </a:solidFill>
              </a:rPr>
              <a:t>отношений</a:t>
            </a:r>
            <a:r>
              <a:rPr lang="ru-RU" sz="3400" dirty="0"/>
              <a:t> </a:t>
            </a:r>
            <a:r>
              <a:rPr lang="ru-RU" sz="3400" dirty="0" smtClean="0"/>
              <a:t>школьников:</a:t>
            </a:r>
            <a:endParaRPr lang="ru-RU" sz="3400" dirty="0"/>
          </a:p>
          <a:p>
            <a:pPr marL="0" indent="0">
              <a:buNone/>
            </a:pPr>
            <a:r>
              <a:rPr lang="ru-RU" sz="3400" dirty="0"/>
              <a:t>- </a:t>
            </a:r>
            <a:r>
              <a:rPr lang="ru-RU" sz="3400" i="1" dirty="0"/>
              <a:t>к </a:t>
            </a:r>
            <a:r>
              <a:rPr lang="ru-RU" sz="3400" i="1" dirty="0" smtClean="0"/>
              <a:t>семье…;</a:t>
            </a:r>
            <a:endParaRPr lang="ru-RU" sz="3400" i="1" dirty="0"/>
          </a:p>
          <a:p>
            <a:pPr marL="0" indent="0">
              <a:buNone/>
            </a:pPr>
            <a:r>
              <a:rPr lang="ru-RU" sz="3400" i="1" dirty="0"/>
              <a:t>- к </a:t>
            </a:r>
            <a:r>
              <a:rPr lang="ru-RU" sz="3400" i="1" dirty="0" smtClean="0"/>
              <a:t>труду…; </a:t>
            </a:r>
            <a:endParaRPr lang="ru-RU" sz="3400" i="1" dirty="0"/>
          </a:p>
          <a:p>
            <a:pPr marL="0" indent="0">
              <a:buNone/>
            </a:pPr>
            <a:r>
              <a:rPr lang="ru-RU" sz="3400" i="1" dirty="0"/>
              <a:t>- к своему </a:t>
            </a:r>
            <a:r>
              <a:rPr lang="ru-RU" sz="3400" i="1" dirty="0" smtClean="0"/>
              <a:t>отечеству..; </a:t>
            </a:r>
            <a:endParaRPr lang="ru-RU" sz="3400" i="1" dirty="0"/>
          </a:p>
          <a:p>
            <a:pPr marL="0" indent="0">
              <a:buNone/>
            </a:pPr>
            <a:r>
              <a:rPr lang="ru-RU" sz="3400" i="1" dirty="0"/>
              <a:t>- к природе как источнику жизни на </a:t>
            </a:r>
            <a:r>
              <a:rPr lang="ru-RU" sz="3400" i="1" dirty="0" smtClean="0"/>
              <a:t>Земле…; </a:t>
            </a:r>
            <a:endParaRPr lang="ru-RU" sz="3400" i="1" dirty="0"/>
          </a:p>
          <a:p>
            <a:pPr marL="0" indent="0">
              <a:buNone/>
            </a:pPr>
            <a:r>
              <a:rPr lang="ru-RU" sz="3400" i="1" dirty="0"/>
              <a:t>- к миру как главному принципу человеческого </a:t>
            </a:r>
            <a:r>
              <a:rPr lang="ru-RU" sz="3400" i="1" dirty="0" smtClean="0"/>
              <a:t>общежития…;</a:t>
            </a:r>
            <a:endParaRPr lang="ru-RU" sz="3400" i="1" dirty="0"/>
          </a:p>
          <a:p>
            <a:pPr marL="0" indent="0">
              <a:buNone/>
            </a:pPr>
            <a:r>
              <a:rPr lang="ru-RU" sz="3400" i="1" dirty="0"/>
              <a:t>- к знаниям как интеллектуальному </a:t>
            </a:r>
            <a:r>
              <a:rPr lang="ru-RU" sz="3400" i="1" dirty="0" smtClean="0"/>
              <a:t>ресурсу…; </a:t>
            </a:r>
            <a:endParaRPr lang="ru-RU" sz="3400" i="1" dirty="0"/>
          </a:p>
          <a:p>
            <a:pPr marL="0" indent="0">
              <a:buNone/>
            </a:pPr>
            <a:r>
              <a:rPr lang="ru-RU" sz="3400" i="1" dirty="0"/>
              <a:t>- к культуре как духовному богатству </a:t>
            </a:r>
            <a:r>
              <a:rPr lang="ru-RU" sz="3400" i="1" dirty="0" smtClean="0"/>
              <a:t>общества…;</a:t>
            </a:r>
            <a:endParaRPr lang="ru-RU" sz="3400" i="1" dirty="0"/>
          </a:p>
          <a:p>
            <a:pPr marL="0" indent="0">
              <a:buNone/>
            </a:pPr>
            <a:r>
              <a:rPr lang="ru-RU" sz="3400" i="1" dirty="0"/>
              <a:t>- к здоровью как залогу долгой и активной жизни </a:t>
            </a:r>
            <a:r>
              <a:rPr lang="ru-RU" sz="3400" i="1" dirty="0" smtClean="0"/>
              <a:t>человека…;</a:t>
            </a:r>
            <a:endParaRPr lang="ru-RU" sz="3400" i="1" dirty="0"/>
          </a:p>
          <a:p>
            <a:pPr marL="0" indent="0">
              <a:buNone/>
            </a:pPr>
            <a:r>
              <a:rPr lang="ru-RU" sz="3400" i="1" dirty="0"/>
              <a:t>- к окружающим людям как безусловной и абсолютной </a:t>
            </a:r>
            <a:r>
              <a:rPr lang="ru-RU" sz="3400" i="1" dirty="0" smtClean="0"/>
              <a:t>ценности…;</a:t>
            </a:r>
            <a:endParaRPr lang="ru-RU" sz="3400" i="1" dirty="0"/>
          </a:p>
          <a:p>
            <a:pPr marL="0" indent="0">
              <a:buNone/>
            </a:pPr>
            <a:r>
              <a:rPr lang="ru-RU" sz="3400" i="1" dirty="0"/>
              <a:t>- к самим себе как хозяевам своей </a:t>
            </a:r>
            <a:r>
              <a:rPr lang="ru-RU" sz="3400" i="1" dirty="0" smtClean="0"/>
              <a:t>судьбы…. </a:t>
            </a:r>
            <a:endParaRPr lang="ru-RU" sz="3400" i="1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12" y="15071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9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22" y="211218"/>
            <a:ext cx="7886700" cy="712236"/>
          </a:xfrm>
        </p:spPr>
        <p:txBody>
          <a:bodyPr>
            <a:normAutofit fontScale="90000"/>
          </a:bodyPr>
          <a:lstStyle/>
          <a:p>
            <a:pPr algn="ctr" latinLnBrk="1"/>
            <a:r>
              <a:rPr lang="ru-RU" sz="3600" b="1" dirty="0">
                <a:solidFill>
                  <a:srgbClr val="FF0000"/>
                </a:solidFill>
              </a:rPr>
              <a:t>Целевые приоритеты 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среднего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образования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360" y="1193533"/>
            <a:ext cx="7895236" cy="55441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создание </a:t>
            </a:r>
            <a:r>
              <a:rPr lang="ru-RU" dirty="0" smtClean="0"/>
              <a:t>условий </a:t>
            </a:r>
            <a:r>
              <a:rPr lang="ru-RU" dirty="0"/>
              <a:t>для приобретения школьниками </a:t>
            </a:r>
            <a:r>
              <a:rPr lang="ru-RU" dirty="0" smtClean="0">
                <a:solidFill>
                  <a:srgbClr val="FF0000"/>
                </a:solidFill>
              </a:rPr>
              <a:t>опыта</a:t>
            </a:r>
            <a:r>
              <a:rPr lang="ru-RU" dirty="0" smtClean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i="1" dirty="0" smtClean="0"/>
              <a:t>дел</a:t>
            </a:r>
            <a:r>
              <a:rPr lang="ru-RU" i="1" dirty="0"/>
              <a:t>, направленных на заботу о своей семье, родных и близких; </a:t>
            </a:r>
          </a:p>
          <a:p>
            <a:pPr marL="0" indent="0">
              <a:buNone/>
            </a:pPr>
            <a:r>
              <a:rPr lang="ru-RU" i="1" dirty="0"/>
              <a:t>- трудовой </a:t>
            </a:r>
            <a:r>
              <a:rPr lang="ru-RU" i="1" dirty="0" smtClean="0"/>
              <a:t>деятельности, </a:t>
            </a:r>
            <a:r>
              <a:rPr lang="ru-RU" i="1" dirty="0" smtClean="0"/>
              <a:t>участие в производственной практике</a:t>
            </a:r>
            <a:r>
              <a:rPr lang="ru-RU" i="1" dirty="0"/>
              <a:t>;</a:t>
            </a:r>
          </a:p>
          <a:p>
            <a:pPr marL="0" indent="0">
              <a:buNone/>
            </a:pPr>
            <a:r>
              <a:rPr lang="ru-RU" i="1" dirty="0"/>
              <a:t>- </a:t>
            </a:r>
            <a:r>
              <a:rPr lang="ru-RU" i="1" dirty="0" smtClean="0"/>
              <a:t>дел</a:t>
            </a:r>
            <a:r>
              <a:rPr lang="ru-RU" i="1" dirty="0"/>
              <a:t>, направленных на пользу </a:t>
            </a:r>
            <a:r>
              <a:rPr lang="ru-RU" i="1" dirty="0" smtClean="0"/>
              <a:t>Родине, </a:t>
            </a:r>
            <a:r>
              <a:rPr lang="ru-RU" i="1" dirty="0"/>
              <a:t>опыт деятельного выражения собственной гражданской позиции; </a:t>
            </a:r>
          </a:p>
          <a:p>
            <a:pPr marL="0" indent="0">
              <a:buNone/>
            </a:pPr>
            <a:r>
              <a:rPr lang="ru-RU" i="1" dirty="0"/>
              <a:t>- </a:t>
            </a:r>
            <a:r>
              <a:rPr lang="ru-RU" i="1" dirty="0" smtClean="0"/>
              <a:t>природоохранных </a:t>
            </a:r>
            <a:r>
              <a:rPr lang="ru-RU" i="1" dirty="0"/>
              <a:t>дел;</a:t>
            </a:r>
          </a:p>
          <a:p>
            <a:pPr marL="0" indent="0">
              <a:buNone/>
            </a:pPr>
            <a:r>
              <a:rPr lang="ru-RU" i="1" dirty="0"/>
              <a:t>- </a:t>
            </a:r>
            <a:r>
              <a:rPr lang="ru-RU" i="1" dirty="0" smtClean="0"/>
              <a:t>разрешения </a:t>
            </a:r>
            <a:r>
              <a:rPr lang="ru-RU" i="1" dirty="0"/>
              <a:t>возникающих конфликтных </a:t>
            </a:r>
            <a:r>
              <a:rPr lang="ru-RU" i="1" dirty="0" smtClean="0"/>
              <a:t>ситуаций…;</a:t>
            </a:r>
            <a:endParaRPr lang="ru-RU" i="1" dirty="0"/>
          </a:p>
          <a:p>
            <a:pPr marL="0" indent="0">
              <a:buNone/>
            </a:pPr>
            <a:r>
              <a:rPr lang="ru-RU" i="1" dirty="0"/>
              <a:t>- </a:t>
            </a:r>
            <a:r>
              <a:rPr lang="ru-RU" i="1" dirty="0" smtClean="0"/>
              <a:t>самостоятельного </a:t>
            </a:r>
            <a:r>
              <a:rPr lang="ru-RU" i="1" dirty="0"/>
              <a:t>приобретения новых знаний, проведения научных исследований, опыт проектной деятельности;</a:t>
            </a:r>
          </a:p>
          <a:p>
            <a:pPr marL="0" indent="0">
              <a:buNone/>
            </a:pPr>
            <a:r>
              <a:rPr lang="ru-RU" i="1" dirty="0"/>
              <a:t>- </a:t>
            </a:r>
            <a:r>
              <a:rPr lang="ru-RU" i="1" dirty="0" smtClean="0"/>
              <a:t>изучения</a:t>
            </a:r>
            <a:r>
              <a:rPr lang="ru-RU" i="1" dirty="0"/>
              <a:t>, защиты и восстановления культурного наследия </a:t>
            </a:r>
            <a:r>
              <a:rPr lang="ru-RU" i="1" dirty="0" smtClean="0"/>
              <a:t>человечества…, </a:t>
            </a:r>
            <a:r>
              <a:rPr lang="ru-RU" i="1" dirty="0"/>
              <a:t>опыт творческого самовыражения; </a:t>
            </a:r>
          </a:p>
          <a:p>
            <a:pPr marL="0" indent="0">
              <a:buNone/>
            </a:pPr>
            <a:r>
              <a:rPr lang="ru-RU" i="1" dirty="0"/>
              <a:t>- </a:t>
            </a:r>
            <a:r>
              <a:rPr lang="ru-RU" i="1" dirty="0" smtClean="0"/>
              <a:t>ведения </a:t>
            </a:r>
            <a:r>
              <a:rPr lang="ru-RU" i="1" dirty="0"/>
              <a:t>здорового образа жизни и заботы о здоровье других людей; </a:t>
            </a:r>
          </a:p>
          <a:p>
            <a:pPr marL="0" indent="0">
              <a:buNone/>
            </a:pPr>
            <a:r>
              <a:rPr lang="ru-RU" i="1" dirty="0"/>
              <a:t>- </a:t>
            </a:r>
            <a:r>
              <a:rPr lang="ru-RU" i="1" dirty="0" smtClean="0"/>
              <a:t>оказания </a:t>
            </a:r>
            <a:r>
              <a:rPr lang="ru-RU" i="1" dirty="0"/>
              <a:t>помощи </a:t>
            </a:r>
            <a:r>
              <a:rPr lang="ru-RU" i="1" dirty="0" smtClean="0"/>
              <a:t>окружающим…, </a:t>
            </a:r>
            <a:r>
              <a:rPr lang="ru-RU" i="1" dirty="0"/>
              <a:t>волонтерский опыт;</a:t>
            </a:r>
          </a:p>
          <a:p>
            <a:pPr marL="0" indent="0">
              <a:buNone/>
            </a:pPr>
            <a:r>
              <a:rPr lang="ru-RU" i="1" dirty="0"/>
              <a:t>- </a:t>
            </a:r>
            <a:r>
              <a:rPr lang="ru-RU" i="1" dirty="0" smtClean="0"/>
              <a:t>самопознания </a:t>
            </a:r>
            <a:r>
              <a:rPr lang="ru-RU" i="1" dirty="0"/>
              <a:t>и </a:t>
            </a:r>
            <a:r>
              <a:rPr lang="ru-RU" i="1" dirty="0" smtClean="0"/>
              <a:t>самоанализа.</a:t>
            </a: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41" y="113144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68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22" y="211218"/>
            <a:ext cx="7886700" cy="712236"/>
          </a:xfrm>
        </p:spPr>
        <p:txBody>
          <a:bodyPr>
            <a:normAutofit/>
          </a:bodyPr>
          <a:lstStyle/>
          <a:p>
            <a:pPr algn="ctr" latinLnBrk="1"/>
            <a:r>
              <a:rPr lang="ru-RU" sz="3200" b="1" dirty="0">
                <a:solidFill>
                  <a:srgbClr val="FF0000"/>
                </a:solidFill>
              </a:rPr>
              <a:t>Раздел 2. «Цель и </a:t>
            </a:r>
            <a:r>
              <a:rPr lang="ru-RU" sz="4000" b="1" dirty="0">
                <a:solidFill>
                  <a:srgbClr val="FF0000"/>
                </a:solidFill>
              </a:rPr>
              <a:t>задачи</a:t>
            </a:r>
            <a:r>
              <a:rPr lang="ru-RU" sz="3200" b="1" dirty="0">
                <a:solidFill>
                  <a:srgbClr val="FF0000"/>
                </a:solidFill>
              </a:rPr>
              <a:t> воспитания</a:t>
            </a:r>
            <a:r>
              <a:rPr lang="ru-RU" sz="3200" b="1" dirty="0" smtClean="0">
                <a:solidFill>
                  <a:srgbClr val="FF0000"/>
                </a:solidFill>
              </a:rPr>
              <a:t>»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255" y="923454"/>
            <a:ext cx="8017844" cy="584310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1)	реализовывать воспитательные возможности общешкольных ключевых дел, поддерживать традиции их коллективного планирования, организации, проведения и </a:t>
            </a:r>
            <a:r>
              <a:rPr lang="ru-RU" dirty="0" smtClean="0"/>
              <a:t>анализа;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2)	реализовывать потенциал классного </a:t>
            </a:r>
            <a:r>
              <a:rPr lang="ru-RU" dirty="0" smtClean="0"/>
              <a:t>руководства, </a:t>
            </a:r>
            <a:r>
              <a:rPr lang="ru-RU" dirty="0"/>
              <a:t>поддерживать активное участие классных сообществ в жизни школы;</a:t>
            </a:r>
          </a:p>
          <a:p>
            <a:pPr marL="0" indent="0">
              <a:buNone/>
            </a:pPr>
            <a:r>
              <a:rPr lang="ru-RU" dirty="0"/>
              <a:t>3)	вовлекать школьников в кружки, секции, клубы, студии и иные объединения, работающие по школьным программам внеурочной </a:t>
            </a:r>
            <a:r>
              <a:rPr lang="ru-RU" dirty="0" smtClean="0"/>
              <a:t>деятельности;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4)	использовать в воспитании детей возможности школьного </a:t>
            </a:r>
            <a:r>
              <a:rPr lang="ru-RU" dirty="0" smtClean="0"/>
              <a:t>урока;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5)	инициировать и поддерживать ученическое </a:t>
            </a:r>
            <a:r>
              <a:rPr lang="ru-RU" dirty="0" smtClean="0"/>
              <a:t>самоуправление;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6)	поддерживать деятельность </a:t>
            </a:r>
            <a:r>
              <a:rPr lang="ru-RU" dirty="0" smtClean="0"/>
              <a:t>детских </a:t>
            </a:r>
            <a:r>
              <a:rPr lang="ru-RU" dirty="0"/>
              <a:t>общественных объединений и организаций;</a:t>
            </a:r>
          </a:p>
          <a:p>
            <a:pPr marL="0" indent="0">
              <a:buNone/>
            </a:pPr>
            <a:r>
              <a:rPr lang="ru-RU" dirty="0"/>
              <a:t>7)	организовывать </a:t>
            </a:r>
            <a:r>
              <a:rPr lang="ru-RU" dirty="0" smtClean="0"/>
              <a:t>экскурсии</a:t>
            </a:r>
            <a:r>
              <a:rPr lang="ru-RU" dirty="0"/>
              <a:t>, экспедиции, походы и реализовывать их воспитательный потенциал;</a:t>
            </a:r>
          </a:p>
          <a:p>
            <a:pPr marL="0" indent="0">
              <a:buNone/>
            </a:pPr>
            <a:r>
              <a:rPr lang="ru-RU" dirty="0"/>
              <a:t>8)	организовывать </a:t>
            </a:r>
            <a:r>
              <a:rPr lang="ru-RU" dirty="0" err="1"/>
              <a:t>профориентационную</a:t>
            </a:r>
            <a:r>
              <a:rPr lang="ru-RU" dirty="0"/>
              <a:t> работу со школьниками;</a:t>
            </a:r>
          </a:p>
          <a:p>
            <a:pPr marL="0" indent="0">
              <a:buNone/>
            </a:pPr>
            <a:r>
              <a:rPr lang="ru-RU" dirty="0"/>
              <a:t>9)	организовать работу школьных </a:t>
            </a:r>
            <a:r>
              <a:rPr lang="ru-RU" dirty="0" smtClean="0"/>
              <a:t>медиа;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10)	развивать предметно-эстетическую среду </a:t>
            </a:r>
            <a:r>
              <a:rPr lang="ru-RU" dirty="0" smtClean="0"/>
              <a:t>школы;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11)	организовать </a:t>
            </a:r>
            <a:r>
              <a:rPr lang="ru-RU" dirty="0"/>
              <a:t>работу с семьями школьников, </a:t>
            </a:r>
            <a:r>
              <a:rPr lang="ru-RU" dirty="0" smtClean="0"/>
              <a:t>направленную     на </a:t>
            </a:r>
            <a:r>
              <a:rPr lang="ru-RU" dirty="0"/>
              <a:t>совместное решение проблем личностного развития детей.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286" y="0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8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Раздел 3</a:t>
            </a:r>
            <a:r>
              <a:rPr lang="ru-RU" sz="3200" b="1" dirty="0">
                <a:solidFill>
                  <a:srgbClr val="FF0000"/>
                </a:solidFill>
              </a:rPr>
              <a:t>. ВИДЫ, ФОРМЫ И СОДЕРЖАНИЕ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Инвариантные (обязательные) модули</a:t>
            </a:r>
            <a:r>
              <a:rPr lang="ru-RU" dirty="0" smtClean="0"/>
              <a:t>: </a:t>
            </a:r>
            <a:endParaRPr lang="ru-RU" dirty="0"/>
          </a:p>
          <a:p>
            <a:r>
              <a:rPr lang="ru-RU" dirty="0"/>
              <a:t>	«Классное руководство», </a:t>
            </a:r>
          </a:p>
          <a:p>
            <a:r>
              <a:rPr lang="ru-RU" dirty="0"/>
              <a:t>	«Школьный урок», </a:t>
            </a:r>
          </a:p>
          <a:p>
            <a:r>
              <a:rPr lang="ru-RU" dirty="0"/>
              <a:t>	«Курсы внеурочной деятельности», </a:t>
            </a:r>
          </a:p>
          <a:p>
            <a:r>
              <a:rPr lang="ru-RU" dirty="0"/>
              <a:t>	«Работа с родителями», </a:t>
            </a:r>
          </a:p>
          <a:p>
            <a:r>
              <a:rPr lang="ru-RU" dirty="0"/>
              <a:t>	«Самоуправление»,</a:t>
            </a:r>
          </a:p>
          <a:p>
            <a:r>
              <a:rPr lang="ru-RU" dirty="0"/>
              <a:t>	«Профориентация».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18" y="5612130"/>
            <a:ext cx="1201016" cy="9083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36295" y="6066321"/>
            <a:ext cx="5051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/>
              <a:t>*</a:t>
            </a:r>
            <a:r>
              <a:rPr lang="ru-RU" sz="1600" b="1" i="1" dirty="0" smtClean="0">
                <a:solidFill>
                  <a:srgbClr val="0025D8"/>
                </a:solidFill>
              </a:rPr>
              <a:t>Каждый из модулей ориентирован на одну из задач</a:t>
            </a:r>
            <a:endParaRPr lang="ru-RU" sz="1600" b="1" i="1" dirty="0">
              <a:solidFill>
                <a:srgbClr val="0025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8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Раздел 3</a:t>
            </a:r>
            <a:r>
              <a:rPr lang="ru-RU" sz="3200" b="1" dirty="0">
                <a:solidFill>
                  <a:srgbClr val="FF0000"/>
                </a:solidFill>
              </a:rPr>
              <a:t>. ВИДЫ, ФОРМЫ И СОДЕРЖАНИЕ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Вариативные модули</a:t>
            </a:r>
            <a:r>
              <a:rPr lang="ru-RU" dirty="0" smtClean="0"/>
              <a:t>: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	«Ключевые общешкольные дела», </a:t>
            </a:r>
          </a:p>
          <a:p>
            <a:pPr marL="0" indent="0">
              <a:buNone/>
            </a:pPr>
            <a:r>
              <a:rPr lang="ru-RU" dirty="0"/>
              <a:t>•	«Детские общественные объединения», </a:t>
            </a:r>
          </a:p>
          <a:p>
            <a:pPr marL="0" indent="0">
              <a:buNone/>
            </a:pPr>
            <a:r>
              <a:rPr lang="ru-RU" dirty="0"/>
              <a:t>•	«Школьные медиа», </a:t>
            </a:r>
          </a:p>
          <a:p>
            <a:pPr marL="0" indent="0">
              <a:buNone/>
            </a:pPr>
            <a:r>
              <a:rPr lang="ru-RU" dirty="0"/>
              <a:t>•	«Экскурсии, экспедиции, походы», </a:t>
            </a:r>
          </a:p>
          <a:p>
            <a:pPr marL="0" indent="0">
              <a:buNone/>
            </a:pPr>
            <a:r>
              <a:rPr lang="ru-RU" dirty="0"/>
              <a:t>•	«Организация предметно-эстетической среды»</a:t>
            </a:r>
          </a:p>
          <a:p>
            <a:pPr marL="0" indent="0">
              <a:buNone/>
            </a:pPr>
            <a:r>
              <a:rPr lang="ru-RU" dirty="0"/>
              <a:t>•	и т.п.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66" y="5722771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68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Раздел4</a:t>
            </a:r>
            <a:r>
              <a:rPr lang="ru-RU" sz="3200" b="1" dirty="0">
                <a:solidFill>
                  <a:srgbClr val="FF0000"/>
                </a:solidFill>
              </a:rPr>
              <a:t>. ОСНОВНЫЕ НАПРАВЛЕНИЯ САМОАНАЛИЗА ВОСПИТАТЕЛЬНОЙ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Основные принципы:</a:t>
            </a:r>
            <a:endParaRPr lang="ru-RU" b="1" dirty="0"/>
          </a:p>
          <a:p>
            <a:r>
              <a:rPr lang="ru-RU" dirty="0" smtClean="0"/>
              <a:t>принцип </a:t>
            </a:r>
            <a:r>
              <a:rPr lang="ru-RU" b="1" dirty="0">
                <a:solidFill>
                  <a:srgbClr val="FF0000"/>
                </a:solidFill>
              </a:rPr>
              <a:t>гуманистической направленности </a:t>
            </a:r>
            <a:r>
              <a:rPr lang="ru-RU" dirty="0"/>
              <a:t>осуществляемого </a:t>
            </a:r>
            <a:r>
              <a:rPr lang="ru-RU" dirty="0" smtClean="0"/>
              <a:t>анализа…; </a:t>
            </a:r>
            <a:endParaRPr lang="ru-RU" dirty="0"/>
          </a:p>
          <a:p>
            <a:r>
              <a:rPr lang="ru-RU" dirty="0" smtClean="0"/>
              <a:t>принцип </a:t>
            </a:r>
            <a:r>
              <a:rPr lang="ru-RU" b="1" dirty="0">
                <a:solidFill>
                  <a:srgbClr val="FF0000"/>
                </a:solidFill>
              </a:rPr>
              <a:t>приоритета анализа сущностных </a:t>
            </a:r>
            <a:r>
              <a:rPr lang="ru-RU" dirty="0"/>
              <a:t>сторон </a:t>
            </a:r>
            <a:r>
              <a:rPr lang="ru-RU" dirty="0" smtClean="0"/>
              <a:t>воспитания…;  </a:t>
            </a:r>
            <a:endParaRPr lang="ru-RU" dirty="0"/>
          </a:p>
          <a:p>
            <a:r>
              <a:rPr lang="ru-RU" dirty="0" smtClean="0"/>
              <a:t>принцип </a:t>
            </a:r>
            <a:r>
              <a:rPr lang="ru-RU" b="1" dirty="0" smtClean="0">
                <a:solidFill>
                  <a:srgbClr val="FF0000"/>
                </a:solidFill>
              </a:rPr>
              <a:t>развивающего характера </a:t>
            </a:r>
            <a:r>
              <a:rPr lang="ru-RU" dirty="0" smtClean="0"/>
              <a:t>осуществляемого анализа</a:t>
            </a:r>
            <a:r>
              <a:rPr lang="ru-RU" b="1" dirty="0" smtClean="0"/>
              <a:t>…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принцип </a:t>
            </a:r>
            <a:r>
              <a:rPr lang="ru-RU" b="1" dirty="0">
                <a:solidFill>
                  <a:srgbClr val="FF0000"/>
                </a:solidFill>
              </a:rPr>
              <a:t>разделенной ответственности за результаты </a:t>
            </a:r>
            <a:r>
              <a:rPr lang="ru-RU" dirty="0"/>
              <a:t>личностного развития </a:t>
            </a:r>
            <a:r>
              <a:rPr lang="ru-RU" dirty="0" smtClean="0"/>
              <a:t>школьников</a:t>
            </a:r>
            <a:r>
              <a:rPr lang="ru-RU" b="1" dirty="0" smtClean="0"/>
              <a:t>…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37" y="5857707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04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Раздел4</a:t>
            </a:r>
            <a:r>
              <a:rPr lang="ru-RU" sz="3200" b="1" dirty="0">
                <a:solidFill>
                  <a:srgbClr val="FF0000"/>
                </a:solidFill>
              </a:rPr>
              <a:t>. ОСНОВНЫЕ НАПРАВЛЕНИЯ САМОАНАЛИЗА ВОСПИТАТЕЛЬНОЙ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5395" y="1575368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1. Результаты воспитания, социализации и </a:t>
            </a:r>
            <a:r>
              <a:rPr lang="ru-RU" sz="2400" b="1" dirty="0" smtClean="0"/>
              <a:t>саморазвития</a:t>
            </a:r>
            <a:r>
              <a:rPr lang="ru-RU" sz="2400" dirty="0" smtClean="0"/>
              <a:t>. </a:t>
            </a:r>
            <a:endParaRPr lang="ru-RU" sz="2400" dirty="0"/>
          </a:p>
          <a:p>
            <a:r>
              <a:rPr lang="ru-RU" sz="2400" i="1" dirty="0" smtClean="0"/>
              <a:t>Критерием является </a:t>
            </a:r>
            <a:r>
              <a:rPr lang="ru-RU" sz="2400" i="1" dirty="0">
                <a:solidFill>
                  <a:srgbClr val="FF0000"/>
                </a:solidFill>
              </a:rPr>
              <a:t>динамика</a:t>
            </a:r>
            <a:r>
              <a:rPr lang="ru-RU" sz="2400" i="1" dirty="0"/>
              <a:t> личностного развития школьников каждого класса. </a:t>
            </a:r>
          </a:p>
          <a:p>
            <a:r>
              <a:rPr lang="ru-RU" sz="2400" i="1" dirty="0"/>
              <a:t>Осуществляется анализ классными руководителями совместно с заместителем директора по </a:t>
            </a:r>
            <a:r>
              <a:rPr lang="ru-RU" sz="2400" i="1" dirty="0" smtClean="0"/>
              <a:t>ВР </a:t>
            </a:r>
            <a:r>
              <a:rPr lang="ru-RU" sz="2400" i="1" dirty="0"/>
              <a:t>с последующим обсуждением его </a:t>
            </a:r>
            <a:r>
              <a:rPr lang="ru-RU" sz="2400" i="1" dirty="0" smtClean="0"/>
              <a:t>результатов.</a:t>
            </a:r>
            <a:endParaRPr lang="ru-RU" sz="2400" i="1" dirty="0"/>
          </a:p>
          <a:p>
            <a:r>
              <a:rPr lang="ru-RU" sz="2400" i="1" dirty="0"/>
              <a:t>Способом получения информации о результатах воспитания, социализации и саморазвития школьников является </a:t>
            </a:r>
            <a:r>
              <a:rPr lang="ru-RU" sz="2400" i="1" dirty="0">
                <a:solidFill>
                  <a:srgbClr val="FF0000"/>
                </a:solidFill>
              </a:rPr>
              <a:t>педагогическое наблюдение</a:t>
            </a:r>
            <a:r>
              <a:rPr lang="ru-RU" sz="2400" i="1" dirty="0"/>
              <a:t>. </a:t>
            </a:r>
          </a:p>
          <a:p>
            <a:r>
              <a:rPr lang="ru-RU" sz="2400" i="1" dirty="0"/>
              <a:t>Внимание </a:t>
            </a:r>
            <a:r>
              <a:rPr lang="ru-RU" sz="2400" i="1" dirty="0" smtClean="0"/>
              <a:t>уделяется следующим вопросам:             какие проблемы </a:t>
            </a:r>
            <a:r>
              <a:rPr lang="ru-RU" sz="2400" i="1" dirty="0"/>
              <a:t>личностного развития школьников удалось </a:t>
            </a:r>
            <a:r>
              <a:rPr lang="ru-RU" sz="2400" i="1" dirty="0" smtClean="0"/>
              <a:t>решить, какие не </a:t>
            </a:r>
            <a:r>
              <a:rPr lang="ru-RU" sz="2400" i="1" dirty="0"/>
              <a:t>удалось и почему; какие новые проблемы появились, над чем далее предстоит </a:t>
            </a:r>
            <a:r>
              <a:rPr lang="ru-RU" sz="2400" i="1" dirty="0" smtClean="0"/>
              <a:t>работать.</a:t>
            </a:r>
            <a:endParaRPr lang="ru-RU" sz="2400" i="1" dirty="0"/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13" y="119524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Раздел4</a:t>
            </a:r>
            <a:r>
              <a:rPr lang="ru-RU" sz="3200" b="1" dirty="0">
                <a:solidFill>
                  <a:srgbClr val="FF0000"/>
                </a:solidFill>
              </a:rPr>
              <a:t>. ОСНОВНЫЕ НАПРАВЛЕНИЯ САМОАНАЛИЗА ВОСПИТАТЕЛЬНОЙ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267" y="1540042"/>
            <a:ext cx="7886700" cy="51495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000" b="1" dirty="0"/>
              <a:t>2. Состояние организуемой в школе совместной деятельности детей и взрослых.</a:t>
            </a:r>
          </a:p>
          <a:p>
            <a:r>
              <a:rPr lang="ru-RU" sz="4000" i="1" dirty="0" smtClean="0"/>
              <a:t>Критерием </a:t>
            </a:r>
            <a:r>
              <a:rPr lang="ru-RU" sz="4000" i="1" dirty="0"/>
              <a:t>является наличие в школе </a:t>
            </a:r>
            <a:r>
              <a:rPr lang="ru-RU" sz="4000" i="1" dirty="0">
                <a:solidFill>
                  <a:srgbClr val="FF0000"/>
                </a:solidFill>
              </a:rPr>
              <a:t>интересной</a:t>
            </a:r>
            <a:r>
              <a:rPr lang="ru-RU" sz="4000" i="1" dirty="0"/>
              <a:t>, событийно насыщенной и личностно развивающей совместной </a:t>
            </a:r>
            <a:r>
              <a:rPr lang="ru-RU" sz="4000" i="1" dirty="0">
                <a:solidFill>
                  <a:srgbClr val="FF0000"/>
                </a:solidFill>
              </a:rPr>
              <a:t>деятельности</a:t>
            </a:r>
            <a:r>
              <a:rPr lang="ru-RU" sz="4000" i="1" dirty="0"/>
              <a:t> детей и взрослых. </a:t>
            </a:r>
          </a:p>
          <a:p>
            <a:r>
              <a:rPr lang="ru-RU" sz="4000" i="1" dirty="0"/>
              <a:t>Осуществляется анализ </a:t>
            </a:r>
            <a:r>
              <a:rPr lang="ru-RU" sz="4000" i="1" dirty="0">
                <a:solidFill>
                  <a:srgbClr val="FF0000"/>
                </a:solidFill>
              </a:rPr>
              <a:t>заместителем директора по воспитательной работе, классными руководителями, активом старшеклассников и родителями</a:t>
            </a:r>
            <a:r>
              <a:rPr lang="ru-RU" sz="4000" i="1" dirty="0"/>
              <a:t>, хорошо знакомыми с деятельностью школы. </a:t>
            </a:r>
          </a:p>
          <a:p>
            <a:r>
              <a:rPr lang="ru-RU" sz="4000" i="1" dirty="0"/>
              <a:t>Способами получения информации о </a:t>
            </a:r>
            <a:r>
              <a:rPr lang="ru-RU" sz="4000" i="1" dirty="0" smtClean="0"/>
              <a:t>совместной </a:t>
            </a:r>
            <a:r>
              <a:rPr lang="ru-RU" sz="4000" i="1" dirty="0"/>
              <a:t>деятельности детей и взрослых могут быть беседы со школьниками и их родителями, педагогами, лидерами ученического самоуправления, при необходимости – их анкетирование. Полученные результаты обсуждаются на заседании методического объединения классных руководителей или педагогическом совете школы</a:t>
            </a:r>
            <a:r>
              <a:rPr lang="ru-RU" i="1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40" y="119524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22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2323" y="385492"/>
            <a:ext cx="7886700" cy="27976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Новая стратегия воспитательной работы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16676" y="975302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2009г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60047" y="2531556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2019г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430" y="4653919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2020г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36259" y="816152"/>
            <a:ext cx="5579091" cy="147732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ФГОС общего образования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smtClean="0"/>
              <a:t>Программа ДНР, воспитание ФГОС НОО(2009г)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smtClean="0"/>
              <a:t>Программа воспитания и социализации ФГОС ООО</a:t>
            </a:r>
          </a:p>
          <a:p>
            <a:r>
              <a:rPr lang="ru-RU" i="1" dirty="0" smtClean="0"/>
              <a:t>(2010г – 12 пунктов,2012г-11пунктов</a:t>
            </a:r>
            <a:r>
              <a:rPr lang="ru-RU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165136" y="2394032"/>
            <a:ext cx="5150192" cy="147732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Примерная программа воспитания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smtClean="0"/>
              <a:t>Структура примерной программы (4 раздела)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smtClean="0"/>
              <a:t>Инвариантные модули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smtClean="0"/>
              <a:t>Вариативные модули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smtClean="0"/>
              <a:t>Ежегодный календарный план ВР</a:t>
            </a:r>
            <a:endParaRPr lang="ru-RU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50177" y="4124762"/>
            <a:ext cx="6272982" cy="175432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ФЗ №273 «Об образовании в РФ» </a:t>
            </a:r>
            <a:r>
              <a:rPr lang="ru-RU" dirty="0" smtClean="0"/>
              <a:t>от 29.12.2012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Статьи 2,12,30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РП воспитания, примерный календарный план ВР, модули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Советы родителей, советы обучающихся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(изменения с 1.09.2020 до 1.09 2021)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1508308" y="816152"/>
            <a:ext cx="484632" cy="978408"/>
          </a:xfrm>
          <a:prstGeom prst="downArrow">
            <a:avLst/>
          </a:prstGeom>
          <a:solidFill>
            <a:srgbClr val="0025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876" y="2394032"/>
            <a:ext cx="524301" cy="99373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49" y="4446301"/>
            <a:ext cx="524301" cy="993734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33" y="0"/>
            <a:ext cx="1200014" cy="91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2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Раздел4</a:t>
            </a:r>
            <a:r>
              <a:rPr lang="ru-RU" sz="3200" b="1" dirty="0">
                <a:solidFill>
                  <a:srgbClr val="FF0000"/>
                </a:solidFill>
              </a:rPr>
              <a:t>. ОСНОВНЫЕ НАПРАВЛЕНИЯ САМОАНАЛИЗА ВОСПИТАТЕЛЬНОЙ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019" y="1564104"/>
            <a:ext cx="7886700" cy="52938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400" b="1" dirty="0" smtClean="0"/>
              <a:t>Сосредотачиваемся </a:t>
            </a:r>
            <a:r>
              <a:rPr lang="ru-RU" sz="2400" b="1" dirty="0"/>
              <a:t>на вопросах, связанных с </a:t>
            </a:r>
            <a:r>
              <a:rPr lang="ru-RU" sz="2400" b="1" dirty="0" smtClean="0"/>
              <a:t> качеством(на выбор):</a:t>
            </a:r>
            <a:endParaRPr lang="ru-RU" sz="2400" b="1" dirty="0"/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smtClean="0"/>
              <a:t> </a:t>
            </a:r>
            <a:r>
              <a:rPr lang="ru-RU" sz="2400" dirty="0"/>
              <a:t>проводимых общешкольных ключевых дел;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smtClean="0"/>
              <a:t> </a:t>
            </a:r>
            <a:r>
              <a:rPr lang="ru-RU" sz="2400" dirty="0"/>
              <a:t>совместной деятельности классных руководителей и их классов;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smtClean="0"/>
              <a:t> </a:t>
            </a:r>
            <a:r>
              <a:rPr lang="ru-RU" sz="2400" dirty="0"/>
              <a:t>организуемой в школе внеурочной деятельности;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smtClean="0"/>
              <a:t> </a:t>
            </a:r>
            <a:r>
              <a:rPr lang="ru-RU" sz="2400" dirty="0"/>
              <a:t>реализации личностно развивающего потенциала школьных уроков;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smtClean="0"/>
              <a:t> </a:t>
            </a:r>
            <a:r>
              <a:rPr lang="ru-RU" sz="2400" dirty="0"/>
              <a:t>существующего в школе ученического самоуправления;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smtClean="0"/>
              <a:t> </a:t>
            </a:r>
            <a:r>
              <a:rPr lang="ru-RU" sz="2400" dirty="0"/>
              <a:t>функционирующих на базе школы детских общественных объединений;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smtClean="0"/>
              <a:t> </a:t>
            </a:r>
            <a:r>
              <a:rPr lang="ru-RU" sz="2400" dirty="0"/>
              <a:t>проводимых в школе экскурсий, экспедиций, походов; 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smtClean="0"/>
              <a:t> </a:t>
            </a:r>
            <a:r>
              <a:rPr lang="ru-RU" sz="2400" dirty="0" err="1"/>
              <a:t>профориентационной</a:t>
            </a:r>
            <a:r>
              <a:rPr lang="ru-RU" sz="2400" dirty="0"/>
              <a:t> работы школы;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smtClean="0"/>
              <a:t> </a:t>
            </a:r>
            <a:r>
              <a:rPr lang="ru-RU" sz="2400" dirty="0"/>
              <a:t>работы школьных медиа;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smtClean="0"/>
              <a:t> </a:t>
            </a:r>
            <a:r>
              <a:rPr lang="ru-RU" sz="2400" dirty="0"/>
              <a:t>организации предметно-эстетической среды школы;</a:t>
            </a:r>
          </a:p>
          <a:p>
            <a:pPr>
              <a:buFontTx/>
              <a:buChar char="-"/>
            </a:pPr>
            <a:r>
              <a:rPr lang="ru-RU" sz="2400" dirty="0" smtClean="0"/>
              <a:t>взаимодействия </a:t>
            </a:r>
            <a:r>
              <a:rPr lang="ru-RU" sz="2400" dirty="0"/>
              <a:t>школы и семей школьников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b="1" i="1" dirty="0" smtClean="0">
              <a:solidFill>
                <a:srgbClr val="675FFF"/>
              </a:solidFill>
            </a:endParaRP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675FFF"/>
                </a:solidFill>
              </a:rPr>
              <a:t>*</a:t>
            </a:r>
            <a:r>
              <a:rPr lang="ru-RU" sz="2400" b="1" i="1" dirty="0">
                <a:solidFill>
                  <a:srgbClr val="675FFF"/>
                </a:solidFill>
              </a:rPr>
              <a:t>Итогом самоанализа ВР является перечень выявленных </a:t>
            </a:r>
            <a:r>
              <a:rPr lang="ru-RU" sz="2400" b="1" i="1" dirty="0">
                <a:solidFill>
                  <a:srgbClr val="FF0000"/>
                </a:solidFill>
              </a:rPr>
              <a:t>проблем,</a:t>
            </a:r>
            <a:r>
              <a:rPr lang="ru-RU" sz="2400" b="1" i="1" dirty="0">
                <a:solidFill>
                  <a:srgbClr val="675FFF"/>
                </a:solidFill>
              </a:rPr>
              <a:t>          над которыми предстоит работать педагогическому коллективу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15" y="119524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1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560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ПРИМЕРНЫЙ </a:t>
            </a:r>
            <a:r>
              <a:rPr lang="ru-RU" sz="3200" b="1" dirty="0" smtClean="0">
                <a:solidFill>
                  <a:srgbClr val="FF0000"/>
                </a:solidFill>
              </a:rPr>
              <a:t>АЛГОРИТМ РАЗРАБОТКИ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ШКОЛЬНОЙ </a:t>
            </a:r>
            <a:r>
              <a:rPr lang="ru-RU" sz="3200" b="1" dirty="0">
                <a:solidFill>
                  <a:srgbClr val="FF0000"/>
                </a:solidFill>
              </a:rPr>
              <a:t>ПРОГРАММЫ ВОСПИТАНИЯ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517" y="1633864"/>
            <a:ext cx="7886700" cy="49762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Чтобы программа была РАБОЧЕЙ!!!!!: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 smtClean="0">
                <a:solidFill>
                  <a:srgbClr val="FF0000"/>
                </a:solidFill>
              </a:rPr>
              <a:t>Воздержитесь</a:t>
            </a:r>
            <a:r>
              <a:rPr lang="ru-RU" dirty="0" smtClean="0"/>
              <a:t> </a:t>
            </a:r>
            <a:r>
              <a:rPr lang="ru-RU" dirty="0"/>
              <a:t>от абстрактных и наукообразных рассуждений о всевозможных методологических основаниях, парадигмах, подходах к воспитанию. </a:t>
            </a:r>
            <a:r>
              <a:rPr lang="ru-RU" dirty="0" smtClean="0"/>
              <a:t>2. </a:t>
            </a:r>
            <a:r>
              <a:rPr lang="ru-RU" dirty="0" smtClean="0">
                <a:solidFill>
                  <a:srgbClr val="FF0000"/>
                </a:solidFill>
              </a:rPr>
              <a:t>Систематизируйте</a:t>
            </a:r>
            <a:r>
              <a:rPr lang="ru-RU" dirty="0" smtClean="0"/>
              <a:t> всю </a:t>
            </a:r>
            <a:r>
              <a:rPr lang="ru-RU" dirty="0"/>
              <a:t>имеющуюся в вашей школе практику воспитания, выделив в ней смысловые блоки, сгруппировав различные формы работы с детьми, </a:t>
            </a:r>
            <a:r>
              <a:rPr lang="ru-RU" dirty="0" smtClean="0"/>
              <a:t>связав </a:t>
            </a:r>
            <a:r>
              <a:rPr lang="ru-RU" dirty="0"/>
              <a:t>их </a:t>
            </a:r>
            <a:r>
              <a:rPr lang="ru-RU" dirty="0" smtClean="0"/>
              <a:t>с целью </a:t>
            </a:r>
            <a:r>
              <a:rPr lang="ru-RU" dirty="0"/>
              <a:t>и </a:t>
            </a:r>
            <a:r>
              <a:rPr lang="ru-RU" dirty="0" smtClean="0"/>
              <a:t>задачами </a:t>
            </a:r>
            <a:r>
              <a:rPr lang="ru-RU" dirty="0"/>
              <a:t>вашей школы.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3.Не старайтесь создать </a:t>
            </a:r>
            <a:r>
              <a:rPr lang="ru-RU" dirty="0" smtClean="0">
                <a:solidFill>
                  <a:srgbClr val="FF0000"/>
                </a:solidFill>
              </a:rPr>
              <a:t>неизменный</a:t>
            </a:r>
            <a:r>
              <a:rPr lang="ru-RU" dirty="0" smtClean="0"/>
              <a:t> </a:t>
            </a:r>
            <a:r>
              <a:rPr lang="ru-RU" dirty="0"/>
              <a:t>и не подвергаемый сомнению вариант программы.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2" y="212358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046" y="323385"/>
            <a:ext cx="6924294" cy="916796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+mn-lt"/>
              </a:rPr>
              <a:t>ПРИМЕРНЫЙ АЛГОРИТМ РАЗРАБОТКИ </a:t>
            </a:r>
            <a:br>
              <a:rPr lang="ru-RU" sz="3200" dirty="0">
                <a:solidFill>
                  <a:srgbClr val="FF0000"/>
                </a:solidFill>
                <a:latin typeface="+mn-lt"/>
              </a:rPr>
            </a:br>
            <a:r>
              <a:rPr lang="ru-RU" sz="3200" dirty="0" smtClean="0">
                <a:solidFill>
                  <a:srgbClr val="FF0000"/>
                </a:solidFill>
                <a:latin typeface="+mn-lt"/>
              </a:rPr>
              <a:t>РПВ школы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996440" y="4241800"/>
            <a:ext cx="5105400" cy="581025"/>
            <a:chOff x="1248" y="1424"/>
            <a:chExt cx="3216" cy="36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gray">
            <a:xfrm>
              <a:off x="1914" y="1424"/>
              <a:ext cx="222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>
                  <a:solidFill>
                    <a:srgbClr val="000000"/>
                  </a:solidFill>
                </a:rPr>
                <a:t>Приступаем к разработке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1996440" y="1752600"/>
            <a:ext cx="5105400" cy="555625"/>
            <a:chOff x="1248" y="2030"/>
            <a:chExt cx="3216" cy="350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gray">
            <a:xfrm>
              <a:off x="2256" y="2072"/>
              <a:ext cx="158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>
                  <a:solidFill>
                    <a:srgbClr val="000000"/>
                  </a:solidFill>
                </a:rPr>
                <a:t>Создаем команду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1996440" y="2546350"/>
            <a:ext cx="5321300" cy="600075"/>
            <a:chOff x="1248" y="2612"/>
            <a:chExt cx="3352" cy="378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gray">
            <a:xfrm>
              <a:off x="1800" y="2612"/>
              <a:ext cx="280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>
                  <a:solidFill>
                    <a:srgbClr val="000000"/>
                  </a:solidFill>
                </a:rPr>
                <a:t>Анализируем основные понятия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1996440" y="3422650"/>
            <a:ext cx="5773738" cy="561975"/>
            <a:chOff x="1248" y="3226"/>
            <a:chExt cx="3637" cy="354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gray">
            <a:xfrm>
              <a:off x="1753" y="3226"/>
              <a:ext cx="313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>
                  <a:solidFill>
                    <a:srgbClr val="000000"/>
                  </a:solidFill>
                </a:rPr>
                <a:t>Продумываем структуру программы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538" y="5631380"/>
            <a:ext cx="1201016" cy="908383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166712" y="5977288"/>
            <a:ext cx="386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25D8"/>
                </a:solidFill>
                <a:hlinkClick r:id="rId3" action="ppaction://hlinkfile"/>
              </a:rPr>
              <a:t>Методические рекомендации здесь</a:t>
            </a:r>
            <a:endParaRPr lang="ru-RU" b="1" i="1" dirty="0">
              <a:solidFill>
                <a:srgbClr val="0025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57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223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Что учесть в разработке РПВ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68918"/>
            <a:ext cx="7215940" cy="51832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ППВ – это </a:t>
            </a:r>
            <a:r>
              <a:rPr lang="ru-RU" sz="2400" dirty="0" smtClean="0">
                <a:solidFill>
                  <a:srgbClr val="FF0000"/>
                </a:solidFill>
              </a:rPr>
              <a:t>конструктор</a:t>
            </a:r>
            <a:r>
              <a:rPr lang="ru-RU" sz="2400" dirty="0" smtClean="0"/>
              <a:t>, с помощью которого </a:t>
            </a:r>
            <a:r>
              <a:rPr lang="ru-RU" sz="2400" dirty="0" smtClean="0">
                <a:solidFill>
                  <a:srgbClr val="FF0000"/>
                </a:solidFill>
              </a:rPr>
              <a:t>МОЖНО:</a:t>
            </a:r>
            <a:r>
              <a:rPr lang="ru-RU" sz="2400" dirty="0" smtClean="0"/>
              <a:t> </a:t>
            </a:r>
            <a:endParaRPr lang="ru-RU" sz="2400" dirty="0"/>
          </a:p>
          <a:p>
            <a:r>
              <a:rPr lang="ru-RU" sz="2400" dirty="0" smtClean="0"/>
              <a:t>включать в нее </a:t>
            </a:r>
            <a:r>
              <a:rPr lang="ru-RU" sz="2400" dirty="0" smtClean="0">
                <a:solidFill>
                  <a:srgbClr val="FF0000"/>
                </a:solidFill>
              </a:rPr>
              <a:t>только те вариативные</a:t>
            </a:r>
            <a:r>
              <a:rPr lang="ru-RU" sz="2400" dirty="0" smtClean="0"/>
              <a:t> </a:t>
            </a:r>
            <a:r>
              <a:rPr lang="ru-RU" sz="2400" dirty="0"/>
              <a:t>модули, которые помогут </a:t>
            </a:r>
            <a:r>
              <a:rPr lang="ru-RU" sz="2400" dirty="0" smtClean="0"/>
              <a:t>вам в организации воспитательного процесса,</a:t>
            </a:r>
            <a:endParaRPr lang="ru-RU" sz="2400" dirty="0"/>
          </a:p>
          <a:p>
            <a:r>
              <a:rPr lang="ru-RU" sz="2400" dirty="0" smtClean="0"/>
              <a:t>добавлять </a:t>
            </a:r>
            <a:r>
              <a:rPr lang="ru-RU" sz="2400" dirty="0"/>
              <a:t>в свою </a:t>
            </a:r>
            <a:r>
              <a:rPr lang="ru-RU" sz="2400" dirty="0" smtClean="0"/>
              <a:t>РПВ </a:t>
            </a:r>
            <a:r>
              <a:rPr lang="ru-RU" sz="2400" dirty="0" smtClean="0">
                <a:solidFill>
                  <a:srgbClr val="FF0000"/>
                </a:solidFill>
              </a:rPr>
              <a:t>собственные</a:t>
            </a:r>
            <a:r>
              <a:rPr lang="ru-RU" sz="2400" dirty="0" smtClean="0"/>
              <a:t> модули (по </a:t>
            </a:r>
            <a:r>
              <a:rPr lang="ru-RU" sz="2400" dirty="0"/>
              <a:t>образцу </a:t>
            </a:r>
            <a:r>
              <a:rPr lang="ru-RU" sz="2400" dirty="0" smtClean="0"/>
              <a:t>ППВ), </a:t>
            </a:r>
            <a:endParaRPr lang="ru-RU" sz="2400" dirty="0"/>
          </a:p>
          <a:p>
            <a:r>
              <a:rPr lang="ru-RU" sz="2400" dirty="0" smtClean="0"/>
              <a:t>располагать </a:t>
            </a:r>
            <a:r>
              <a:rPr lang="ru-RU" sz="2400" dirty="0">
                <a:solidFill>
                  <a:srgbClr val="C00000"/>
                </a:solidFill>
              </a:rPr>
              <a:t>выбранные вами </a:t>
            </a:r>
            <a:r>
              <a:rPr lang="ru-RU" sz="2400" dirty="0"/>
              <a:t>модули в соответствии с их </a:t>
            </a:r>
            <a:r>
              <a:rPr lang="ru-RU" sz="2400" dirty="0" smtClean="0"/>
              <a:t>значимостью, </a:t>
            </a:r>
            <a:endParaRPr lang="ru-RU" sz="2400" dirty="0"/>
          </a:p>
          <a:p>
            <a:pPr marL="0" indent="0">
              <a:buNone/>
            </a:pPr>
            <a:r>
              <a:rPr lang="ru-RU" sz="1800" dirty="0" smtClean="0"/>
              <a:t> </a:t>
            </a:r>
            <a:endParaRPr lang="ru-RU" sz="1800" dirty="0"/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38" y="5679507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47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223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Что учесть в разработке РПВ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761" y="1145406"/>
            <a:ext cx="7886700" cy="57125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В результате должно </a:t>
            </a:r>
            <a:r>
              <a:rPr lang="ru-RU" sz="2000" dirty="0"/>
              <a:t>получиться </a:t>
            </a:r>
            <a:r>
              <a:rPr lang="ru-RU" sz="2000" dirty="0" smtClean="0"/>
              <a:t>3 </a:t>
            </a:r>
            <a:r>
              <a:rPr lang="ru-RU" sz="2000" dirty="0"/>
              <a:t>модификации программы </a:t>
            </a:r>
            <a:r>
              <a:rPr lang="ru-RU" sz="2000" dirty="0" smtClean="0"/>
              <a:t>воспитания (для каждой ступени), </a:t>
            </a:r>
          </a:p>
          <a:p>
            <a:pPr marL="0" indent="0">
              <a:buNone/>
            </a:pPr>
            <a:r>
              <a:rPr lang="ru-RU" sz="2000" dirty="0" smtClean="0"/>
              <a:t>каждая </a:t>
            </a:r>
            <a:r>
              <a:rPr lang="ru-RU" sz="2000" dirty="0"/>
              <a:t>из которых состоит из двух частей: </a:t>
            </a:r>
          </a:p>
          <a:p>
            <a:pPr marL="0" indent="0">
              <a:buNone/>
            </a:pPr>
            <a:r>
              <a:rPr lang="ru-RU" sz="2000" dirty="0"/>
              <a:t>1) </a:t>
            </a:r>
            <a:r>
              <a:rPr lang="ru-RU" sz="2000" dirty="0">
                <a:solidFill>
                  <a:srgbClr val="C00000"/>
                </a:solidFill>
              </a:rPr>
              <a:t>единой</a:t>
            </a:r>
            <a:r>
              <a:rPr lang="ru-RU" sz="2000" dirty="0"/>
              <a:t> для </a:t>
            </a:r>
            <a:r>
              <a:rPr lang="ru-RU" sz="2000" dirty="0">
                <a:solidFill>
                  <a:srgbClr val="C00000"/>
                </a:solidFill>
              </a:rPr>
              <a:t>всех уровней </a:t>
            </a:r>
            <a:r>
              <a:rPr lang="ru-RU" sz="2000" dirty="0" smtClean="0"/>
              <a:t>части</a:t>
            </a:r>
            <a:r>
              <a:rPr lang="ru-RU" sz="2000" dirty="0"/>
              <a:t>, включающей 4 основных раздела – составляется на основе </a:t>
            </a:r>
            <a:r>
              <a:rPr lang="ru-RU" sz="2000" dirty="0" smtClean="0"/>
              <a:t>ППВ (путем </a:t>
            </a:r>
            <a:r>
              <a:rPr lang="ru-RU" sz="2000" dirty="0"/>
              <a:t>удаления </a:t>
            </a:r>
            <a:r>
              <a:rPr lang="ru-RU" sz="2000" dirty="0" smtClean="0"/>
              <a:t>или </a:t>
            </a:r>
            <a:r>
              <a:rPr lang="ru-RU" sz="2000" dirty="0"/>
              <a:t>добавления </a:t>
            </a:r>
            <a:r>
              <a:rPr lang="ru-RU" sz="2000" dirty="0" smtClean="0"/>
              <a:t>для </a:t>
            </a:r>
            <a:r>
              <a:rPr lang="ru-RU" sz="2000" dirty="0"/>
              <a:t>каждой конкретной </a:t>
            </a:r>
            <a:r>
              <a:rPr lang="ru-RU" sz="2000" dirty="0" smtClean="0"/>
              <a:t>школы необходимой информации):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- о специфике воспитательного процесса в школе,</a:t>
            </a:r>
          </a:p>
          <a:p>
            <a:pPr marL="0" indent="0">
              <a:buNone/>
            </a:pPr>
            <a:r>
              <a:rPr lang="ru-RU" sz="2000" dirty="0"/>
              <a:t>- о задачах воспитания,</a:t>
            </a:r>
          </a:p>
          <a:p>
            <a:pPr marL="0" indent="0">
              <a:buNone/>
            </a:pPr>
            <a:r>
              <a:rPr lang="ru-RU" sz="2000" dirty="0"/>
              <a:t>- о видах, формах и содержании деятельности,</a:t>
            </a:r>
          </a:p>
          <a:p>
            <a:pPr marL="0" indent="0">
              <a:buNone/>
            </a:pPr>
            <a:r>
              <a:rPr lang="ru-RU" sz="2000" dirty="0"/>
              <a:t>- об анализе осуществляемого в школе воспитательного процесса.</a:t>
            </a:r>
          </a:p>
          <a:p>
            <a:pPr marL="0" indent="0">
              <a:buNone/>
            </a:pPr>
            <a:r>
              <a:rPr lang="ru-RU" sz="2000" dirty="0"/>
              <a:t>2) </a:t>
            </a:r>
            <a:r>
              <a:rPr lang="ru-RU" sz="2000" dirty="0">
                <a:solidFill>
                  <a:srgbClr val="C00000"/>
                </a:solidFill>
              </a:rPr>
              <a:t>особенной</a:t>
            </a:r>
            <a:r>
              <a:rPr lang="ru-RU" sz="2000" dirty="0"/>
              <a:t> для каждого уровня </a:t>
            </a:r>
            <a:r>
              <a:rPr lang="ru-RU" sz="2000" dirty="0" smtClean="0"/>
              <a:t>части</a:t>
            </a:r>
            <a:r>
              <a:rPr lang="ru-RU" sz="2000" dirty="0"/>
              <a:t>, представляющей собой ежегодный календарный план воспитательной работы – разрабатывается самостоятельно и корректируется каждой образовательной организацией из года в год. </a:t>
            </a:r>
          </a:p>
          <a:p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61" y="168980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1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201124"/>
          </a:xfrm>
        </p:spPr>
        <p:txBody>
          <a:bodyPr>
            <a:noAutofit/>
          </a:bodyPr>
          <a:lstStyle/>
          <a:p>
            <a:pPr algn="ctr"/>
            <a:r>
              <a:rPr lang="ru-RU" sz="3200" b="1" cap="all" dirty="0">
                <a:solidFill>
                  <a:srgbClr val="C00000"/>
                </a:solidFill>
              </a:rPr>
              <a:t>РАЗРАБОТКА </a:t>
            </a:r>
            <a:r>
              <a:rPr lang="ru-RU" sz="3200" b="1" cap="all" dirty="0" err="1">
                <a:solidFill>
                  <a:srgbClr val="C00000"/>
                </a:solidFill>
              </a:rPr>
              <a:t>ПланА</a:t>
            </a:r>
            <a:r>
              <a:rPr lang="ru-RU" sz="3200" b="1" cap="all" dirty="0">
                <a:solidFill>
                  <a:srgbClr val="C00000"/>
                </a:solidFill>
              </a:rPr>
              <a:t> </a:t>
            </a: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cap="all" dirty="0">
                <a:solidFill>
                  <a:srgbClr val="C00000"/>
                </a:solidFill>
              </a:rPr>
              <a:t>воспитательной </a:t>
            </a:r>
            <a:r>
              <a:rPr lang="ru-RU" sz="3200" b="1" cap="all" dirty="0" smtClean="0">
                <a:solidFill>
                  <a:srgbClr val="C00000"/>
                </a:solidFill>
              </a:rPr>
              <a:t>работы  </a:t>
            </a:r>
            <a:r>
              <a:rPr lang="ru-RU" sz="3200" b="1" cap="all" dirty="0">
                <a:solidFill>
                  <a:srgbClr val="C00000"/>
                </a:solidFill>
              </a:rPr>
              <a:t>ШКОЛЫ</a:t>
            </a: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394234"/>
            <a:ext cx="7886700" cy="4782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План воспитательной работы составляется на каждый учебный год – традиционно в конце августа – начале сентября.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План воспитательной работы может корректироваться в течение года в связи с происходящими в работе школы </a:t>
            </a:r>
            <a:r>
              <a:rPr lang="ru-RU" dirty="0" smtClean="0"/>
              <a:t>изменениями.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 Целесообразно составлять планы, соответствующие трем уровням общего образования: начальному, основному и </a:t>
            </a:r>
            <a:r>
              <a:rPr lang="ru-RU" dirty="0" smtClean="0"/>
              <a:t>среднему.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smtClean="0"/>
              <a:t>План ВР можно </a:t>
            </a:r>
            <a:r>
              <a:rPr lang="ru-RU" dirty="0"/>
              <a:t>интегрировать с планом внеурочной деятельности, требуемым ФГОС ОО.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14" y="144981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4817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2011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cap="all" dirty="0">
                <a:solidFill>
                  <a:srgbClr val="C00000"/>
                </a:solidFill>
              </a:rPr>
              <a:t>РАЗРАБОТКА </a:t>
            </a:r>
            <a:r>
              <a:rPr lang="ru-RU" sz="3600" b="1" cap="all" dirty="0" err="1">
                <a:solidFill>
                  <a:srgbClr val="C00000"/>
                </a:solidFill>
              </a:rPr>
              <a:t>ПланА</a:t>
            </a:r>
            <a:r>
              <a:rPr lang="ru-RU" sz="3600" b="1" cap="all" dirty="0">
                <a:solidFill>
                  <a:srgbClr val="C00000"/>
                </a:solidFill>
              </a:rPr>
              <a:t> </a:t>
            </a:r>
            <a:r>
              <a:rPr lang="ru-RU" sz="3600" b="1" dirty="0">
                <a:solidFill>
                  <a:srgbClr val="C00000"/>
                </a:solidFill>
              </a:rPr>
              <a:t/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cap="all" dirty="0">
                <a:solidFill>
                  <a:srgbClr val="C00000"/>
                </a:solidFill>
              </a:rPr>
              <a:t>воспитательной </a:t>
            </a:r>
            <a:r>
              <a:rPr lang="ru-RU" sz="3600" b="1" cap="all" dirty="0" smtClean="0">
                <a:solidFill>
                  <a:srgbClr val="C00000"/>
                </a:solidFill>
              </a:rPr>
              <a:t>работы  </a:t>
            </a:r>
            <a:r>
              <a:rPr lang="ru-RU" sz="3600" b="1" cap="all" dirty="0">
                <a:solidFill>
                  <a:srgbClr val="C00000"/>
                </a:solidFill>
              </a:rPr>
              <a:t>ШКОЛЫ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64658"/>
            <a:ext cx="7886700" cy="501230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План-сетку </a:t>
            </a:r>
            <a:r>
              <a:rPr lang="ru-RU" dirty="0"/>
              <a:t>ВР целесообразно разделить на несколько частей </a:t>
            </a:r>
            <a:r>
              <a:rPr lang="ru-RU" dirty="0" smtClean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	«Ключевые общешкольные дела», </a:t>
            </a:r>
          </a:p>
          <a:p>
            <a:pPr marL="0" indent="0">
              <a:buNone/>
            </a:pPr>
            <a:r>
              <a:rPr lang="ru-RU" dirty="0"/>
              <a:t>•	 «Самоуправление»,</a:t>
            </a:r>
          </a:p>
          <a:p>
            <a:pPr marL="0" indent="0">
              <a:buNone/>
            </a:pPr>
            <a:r>
              <a:rPr lang="ru-RU" dirty="0"/>
              <a:t>•	«Профориентация».</a:t>
            </a:r>
          </a:p>
          <a:p>
            <a:pPr marL="0" indent="0">
              <a:buNone/>
            </a:pPr>
            <a:r>
              <a:rPr lang="ru-RU" dirty="0"/>
              <a:t>•	 «Детские общественные объединения», </a:t>
            </a:r>
          </a:p>
          <a:p>
            <a:pPr marL="0" indent="0">
              <a:buNone/>
            </a:pPr>
            <a:r>
              <a:rPr lang="ru-RU" dirty="0"/>
              <a:t>•	«Школьные медиа», </a:t>
            </a:r>
          </a:p>
          <a:p>
            <a:pPr marL="0" indent="0">
              <a:buNone/>
            </a:pPr>
            <a:r>
              <a:rPr lang="ru-RU" dirty="0"/>
              <a:t>•	«Экскурсии, экспедиции, походы», </a:t>
            </a:r>
          </a:p>
          <a:p>
            <a:pPr marL="0" indent="0">
              <a:buNone/>
            </a:pPr>
            <a:r>
              <a:rPr lang="ru-RU" dirty="0"/>
              <a:t>•	«Организация предметно-эстетической среды»,</a:t>
            </a:r>
          </a:p>
          <a:p>
            <a:pPr marL="0" indent="0">
              <a:buNone/>
            </a:pPr>
            <a:r>
              <a:rPr lang="ru-RU" dirty="0"/>
              <a:t>•	«Работа с родителями», </a:t>
            </a:r>
          </a:p>
          <a:p>
            <a:pPr marL="0" indent="0">
              <a:buNone/>
            </a:pPr>
            <a:r>
              <a:rPr lang="ru-RU" dirty="0"/>
              <a:t>•	«Курсы внеурочной деятельности» , </a:t>
            </a:r>
          </a:p>
          <a:p>
            <a:pPr marL="0" indent="0">
              <a:buNone/>
            </a:pPr>
            <a:r>
              <a:rPr lang="ru-RU" dirty="0"/>
              <a:t>•	 «Классное руководство» , </a:t>
            </a:r>
          </a:p>
          <a:p>
            <a:pPr marL="0" indent="0">
              <a:buNone/>
            </a:pPr>
            <a:r>
              <a:rPr lang="ru-RU" dirty="0"/>
              <a:t>•	«Школьный урок» , </a:t>
            </a:r>
            <a:r>
              <a:rPr lang="ru-RU" dirty="0" smtClean="0"/>
              <a:t> </a:t>
            </a:r>
            <a:r>
              <a:rPr lang="ru-RU" dirty="0"/>
              <a:t>	и т.п.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13" y="154606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577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201124"/>
          </a:xfrm>
        </p:spPr>
        <p:txBody>
          <a:bodyPr>
            <a:normAutofit/>
          </a:bodyPr>
          <a:lstStyle/>
          <a:p>
            <a:pPr algn="ctr"/>
            <a:r>
              <a:rPr lang="ru-RU" sz="3200" b="1" cap="all" dirty="0" smtClean="0">
                <a:solidFill>
                  <a:srgbClr val="C00000"/>
                </a:solidFill>
              </a:rPr>
              <a:t>Не наступайте на грабли…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64658"/>
            <a:ext cx="7886700" cy="501230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Описанные </a:t>
            </a:r>
            <a:r>
              <a:rPr lang="ru-RU" dirty="0"/>
              <a:t>особенности </a:t>
            </a:r>
            <a:r>
              <a:rPr lang="ru-RU" dirty="0" smtClean="0"/>
              <a:t>школы, цели и задачи должны быть связаны с  реальной воспитательной деятельностью педагогов.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ru-RU" dirty="0" smtClean="0"/>
              <a:t>Не добавляйте </a:t>
            </a:r>
            <a:r>
              <a:rPr lang="ru-RU" dirty="0"/>
              <a:t>в </a:t>
            </a:r>
            <a:r>
              <a:rPr lang="ru-RU" dirty="0" smtClean="0"/>
              <a:t>программы много текста («</a:t>
            </a:r>
            <a:r>
              <a:rPr lang="ru-RU" dirty="0"/>
              <a:t>прошлых» </a:t>
            </a:r>
            <a:r>
              <a:rPr lang="ru-RU" dirty="0" smtClean="0"/>
              <a:t>программ, теория вопроса </a:t>
            </a:r>
            <a:r>
              <a:rPr lang="ru-RU" dirty="0"/>
              <a:t>и т.д</a:t>
            </a:r>
            <a:r>
              <a:rPr lang="ru-RU" dirty="0" smtClean="0"/>
              <a:t>.)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ru-RU" dirty="0" smtClean="0"/>
              <a:t>Не увлекайтесь наукообразием, программа должна быть предельно ясна любому педагогу и родителю.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ru-RU" dirty="0" smtClean="0"/>
              <a:t>Программа и планы воспитания должны быть взаимосвязаны.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ru-RU" dirty="0" smtClean="0"/>
              <a:t>Не обязательно все вариативные модули включать в программу и стремиться их полностью заполнить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ru-RU" dirty="0" smtClean="0"/>
              <a:t>Собственные модули должны соответствовать логике программы и обоснованы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ru-RU" dirty="0" smtClean="0"/>
              <a:t>Избегайте формализма как в создании программ, так и в их реализации.</a:t>
            </a:r>
          </a:p>
          <a:p>
            <a:pPr marL="0" lvl="0" indent="0">
              <a:buNone/>
            </a:pPr>
            <a:endParaRPr lang="ru-RU" dirty="0" smtClean="0"/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37" y="5804635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575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0" y="-3357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Вместе мы всё сможем</a:t>
            </a:r>
            <a:endParaRPr lang="ru-RU" sz="6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C0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7"/>
          <p:cNvSpPr/>
          <p:nvPr/>
        </p:nvSpPr>
        <p:spPr>
          <a:xfrm>
            <a:off x="819221" y="5541488"/>
            <a:ext cx="78927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Ссылка на материалы:</a:t>
            </a:r>
          </a:p>
          <a:p>
            <a:r>
              <a:rPr lang="en-US" b="1" dirty="0">
                <a:hlinkClick r:id="rId2"/>
              </a:rPr>
              <a:t>http://</a:t>
            </a:r>
            <a:r>
              <a:rPr lang="en-US" b="1" dirty="0" smtClean="0">
                <a:hlinkClick r:id="rId2"/>
              </a:rPr>
              <a:t>mmc.che.edu54.ru/index.php?option=com_content&amp;task=view&amp;id=824&amp;Itemid=0</a:t>
            </a:r>
            <a:r>
              <a:rPr lang="ru-RU" b="1" dirty="0" smtClean="0"/>
              <a:t> </a:t>
            </a:r>
            <a:endParaRPr lang="ru-RU" b="1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79" y="28985"/>
            <a:ext cx="2145978" cy="162777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4308231" y="-705066"/>
            <a:ext cx="760692" cy="2945330"/>
          </a:xfrm>
          <a:prstGeom prst="rect">
            <a:avLst/>
          </a:prstGeom>
          <a:solidFill>
            <a:srgbClr val="675FFF"/>
          </a:solidFill>
        </p:spPr>
      </p:pic>
    </p:spTree>
    <p:extLst>
      <p:ext uri="{BB962C8B-B14F-4D97-AF65-F5344CB8AC3E}">
        <p14:creationId xmlns:p14="http://schemas.microsoft.com/office/powerpoint/2010/main" val="2495969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560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5050"/>
                </a:solidFill>
              </a:rPr>
              <a:t>Основания для разработки программы воспитания</a:t>
            </a:r>
            <a:endParaRPr lang="ru-RU" sz="3200" b="1" dirty="0">
              <a:solidFill>
                <a:srgbClr val="FF5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766" y="1881764"/>
            <a:ext cx="7886700" cy="497623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31 июля 2020 года принят закон N 304-ФЗ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 </a:t>
            </a:r>
            <a:r>
              <a:rPr lang="ru-RU" dirty="0"/>
              <a:t>ВНЕСЕНИИ ИЗМЕНЕНИЙ В ФЕДЕРАЛЬНЫЙ ЗАКОН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"</a:t>
            </a:r>
            <a:r>
              <a:rPr lang="ru-RU" dirty="0"/>
              <a:t>ОБ ОБРАЗОВАНИИ В РОССИЙСКОЙ ФЕДЕРАЦИИ" ПО ВОПРОСАМ ВОСПИТАНИЯ ОБУЧАЮЩИХСЯ.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14" y="5756509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38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9152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ЧТО НОВОГО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498" y="856649"/>
            <a:ext cx="7886700" cy="5322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000" b="1" dirty="0" smtClean="0"/>
              <a:t>Расширение </a:t>
            </a:r>
            <a:r>
              <a:rPr lang="ru-RU" sz="4000" b="1" dirty="0"/>
              <a:t>направлений воспитательной работы, а именно включение в него направлений по формированию у обучающихся:</a:t>
            </a:r>
            <a:endParaRPr lang="ru-RU" sz="4000" dirty="0"/>
          </a:p>
          <a:p>
            <a:pPr lvl="0"/>
            <a:r>
              <a:rPr lang="ru-RU" sz="4000" dirty="0"/>
              <a:t> чувства патриотизма и гражданственности,</a:t>
            </a:r>
          </a:p>
          <a:p>
            <a:pPr lvl="0"/>
            <a:r>
              <a:rPr lang="ru-RU" sz="4000" dirty="0"/>
              <a:t> уважения к памятникам защитников Отечества и подвигов героев Отечества,</a:t>
            </a:r>
          </a:p>
          <a:p>
            <a:pPr lvl="0"/>
            <a:r>
              <a:rPr lang="ru-RU" sz="4000" dirty="0"/>
              <a:t>уважения к закону и правопорядку, </a:t>
            </a:r>
          </a:p>
          <a:p>
            <a:pPr lvl="0"/>
            <a:r>
              <a:rPr lang="ru-RU" sz="4000" dirty="0"/>
              <a:t>уважения к человеку труда и старшему поколению, взаимного уважения,</a:t>
            </a:r>
          </a:p>
          <a:p>
            <a:pPr lvl="0"/>
            <a:r>
              <a:rPr lang="ru-RU" sz="4000" dirty="0"/>
              <a:t>бережного отношения к культурному наследию и традициям многонационального народа Российской Федерации, </a:t>
            </a:r>
          </a:p>
          <a:p>
            <a:pPr lvl="0"/>
            <a:r>
              <a:rPr lang="ru-RU" sz="4000" dirty="0"/>
              <a:t>бережного отношения к природе и окружающей среде;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49617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ЧТО НОВОГО…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504" y="1579418"/>
            <a:ext cx="7886700" cy="4652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Введение </a:t>
            </a:r>
            <a:r>
              <a:rPr lang="ru-RU" b="1" dirty="0"/>
              <a:t>таких документов по организации воспитательной работы, как:</a:t>
            </a:r>
            <a:endParaRPr lang="ru-RU" dirty="0"/>
          </a:p>
          <a:p>
            <a:pPr lvl="0"/>
            <a:r>
              <a:rPr lang="ru-RU" dirty="0"/>
              <a:t>«рабочая программа воспитания»</a:t>
            </a:r>
          </a:p>
          <a:p>
            <a:pPr lvl="0"/>
            <a:r>
              <a:rPr lang="ru-RU" dirty="0"/>
              <a:t>«календарный план воспитательной работы».</a:t>
            </a:r>
          </a:p>
          <a:p>
            <a:pPr marL="0" indent="0" algn="r">
              <a:buNone/>
            </a:pPr>
            <a:r>
              <a:rPr lang="ru-RU" dirty="0" smtClean="0"/>
              <a:t>* </a:t>
            </a:r>
            <a:r>
              <a:rPr lang="ru-RU" i="1" dirty="0" smtClean="0">
                <a:solidFill>
                  <a:srgbClr val="FF0000"/>
                </a:solidFill>
              </a:rPr>
              <a:t>Они </a:t>
            </a:r>
            <a:r>
              <a:rPr lang="ru-RU" i="1" dirty="0">
                <a:solidFill>
                  <a:srgbClr val="FF0000"/>
                </a:solidFill>
              </a:rPr>
              <a:t>должны быть включены в основную образовательную </a:t>
            </a:r>
            <a:r>
              <a:rPr lang="ru-RU" i="1" dirty="0" smtClean="0">
                <a:solidFill>
                  <a:srgbClr val="FF0000"/>
                </a:solidFill>
              </a:rPr>
              <a:t>программу!</a:t>
            </a:r>
            <a:endParaRPr lang="ru-RU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Закрепление </a:t>
            </a:r>
            <a:r>
              <a:rPr lang="ru-RU" b="1" dirty="0"/>
              <a:t>за образовательными организациями права на самостоятельную разработку этих документов.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358" y="5660256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8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22" y="211218"/>
            <a:ext cx="7886700" cy="7122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Примерная программа воспитания (ППВ)…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114" y="1524765"/>
            <a:ext cx="78867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разработана </a:t>
            </a:r>
            <a:r>
              <a:rPr lang="ru-RU" dirty="0"/>
              <a:t>сотрудниками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Института </a:t>
            </a:r>
            <a:r>
              <a:rPr lang="ru-RU" dirty="0"/>
              <a:t>стратегии развития образования </a:t>
            </a:r>
            <a:r>
              <a:rPr lang="ru-RU" dirty="0" smtClean="0"/>
              <a:t>РАО;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2 </a:t>
            </a:r>
            <a:r>
              <a:rPr lang="ru-RU" dirty="0"/>
              <a:t>июня 2020 года </a:t>
            </a:r>
            <a:r>
              <a:rPr lang="ru-RU" dirty="0" smtClean="0"/>
              <a:t>утверждена </a:t>
            </a:r>
            <a:r>
              <a:rPr lang="ru-RU" dirty="0"/>
              <a:t>на заседании Федерального учебно-методического объединения по общему </a:t>
            </a:r>
            <a:r>
              <a:rPr lang="ru-RU" dirty="0" smtClean="0"/>
              <a:t>образованию;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К программе разработаны методические рекомендации и сборник  разработок модулей программы воспитания </a:t>
            </a:r>
            <a:r>
              <a:rPr lang="ru-RU" sz="1800" dirty="0" smtClean="0"/>
              <a:t>(</a:t>
            </a:r>
            <a:r>
              <a:rPr lang="ru-RU" sz="1800" u="sng" dirty="0" smtClean="0">
                <a:hlinkClick r:id="rId2"/>
              </a:rPr>
              <a:t>http</a:t>
            </a:r>
            <a:r>
              <a:rPr lang="ru-RU" sz="1800" u="sng" dirty="0">
                <a:hlinkClick r:id="rId2"/>
              </a:rPr>
              <a:t>://</a:t>
            </a:r>
            <a:r>
              <a:rPr lang="ru-RU" sz="1800" u="sng" dirty="0" smtClean="0">
                <a:hlinkClick r:id="rId2"/>
              </a:rPr>
              <a:t>form.instrao.ru/examples.php</a:t>
            </a:r>
            <a:r>
              <a:rPr lang="ru-RU" sz="1800" u="sng" dirty="0" smtClean="0"/>
              <a:t>)</a:t>
            </a:r>
            <a:endParaRPr lang="ru-RU" sz="18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14" y="5604791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5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22" y="211218"/>
            <a:ext cx="7886700" cy="712236"/>
          </a:xfrm>
        </p:spPr>
        <p:txBody>
          <a:bodyPr>
            <a:normAutofit/>
          </a:bodyPr>
          <a:lstStyle/>
          <a:p>
            <a:pPr latinLnBrk="1"/>
            <a:r>
              <a:rPr lang="ru-RU" sz="3200" b="1" dirty="0">
                <a:solidFill>
                  <a:srgbClr val="FF0000"/>
                </a:solidFill>
              </a:rPr>
              <a:t>ПОЯСНИТЕЛЬНАЯ ЗАПИСКА </a:t>
            </a:r>
            <a:r>
              <a:rPr lang="ru-RU" sz="3200" b="1" dirty="0" smtClean="0">
                <a:solidFill>
                  <a:srgbClr val="FF0000"/>
                </a:solidFill>
              </a:rPr>
              <a:t> к ППВ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222" y="851597"/>
            <a:ext cx="7356220" cy="556788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Назначение </a:t>
            </a:r>
            <a:r>
              <a:rPr lang="ru-RU" sz="2400" dirty="0" smtClean="0"/>
              <a:t>ППВ– </a:t>
            </a:r>
            <a:r>
              <a:rPr lang="ru-RU" sz="2400" dirty="0"/>
              <a:t>помочь школам создать и реализовать </a:t>
            </a:r>
            <a:r>
              <a:rPr lang="ru-RU" sz="2400" b="1" dirty="0"/>
              <a:t>собственные </a:t>
            </a:r>
            <a:r>
              <a:rPr lang="ru-RU" sz="2400" b="1" dirty="0" smtClean="0">
                <a:solidFill>
                  <a:srgbClr val="FF0000"/>
                </a:solidFill>
              </a:rPr>
              <a:t>работающие!!!!! </a:t>
            </a:r>
            <a:r>
              <a:rPr lang="ru-RU" sz="2400" b="1" dirty="0"/>
              <a:t>программы</a:t>
            </a:r>
            <a:r>
              <a:rPr lang="ru-RU" sz="2400" dirty="0"/>
              <a:t> </a:t>
            </a:r>
            <a:r>
              <a:rPr lang="ru-RU" sz="2400" dirty="0" smtClean="0"/>
              <a:t>воспитания (РПВ), стать </a:t>
            </a:r>
            <a:r>
              <a:rPr lang="ru-RU" sz="2400" b="1" dirty="0" smtClean="0"/>
              <a:t>конструктором</a:t>
            </a:r>
            <a:r>
              <a:rPr lang="ru-RU" sz="2400" dirty="0" smtClean="0"/>
              <a:t> для их создания </a:t>
            </a:r>
          </a:p>
          <a:p>
            <a:pPr latinLnBrk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/>
              <a:t>призвана обеспечить достижение </a:t>
            </a:r>
            <a:r>
              <a:rPr lang="ru-RU" sz="2400" dirty="0" smtClean="0"/>
              <a:t>учащимися </a:t>
            </a:r>
            <a:r>
              <a:rPr lang="ru-RU" sz="2400" b="1" dirty="0" smtClean="0"/>
              <a:t>личностных</a:t>
            </a:r>
            <a:r>
              <a:rPr lang="ru-RU" sz="2400" dirty="0" smtClean="0"/>
              <a:t> результатов: </a:t>
            </a:r>
          </a:p>
          <a:p>
            <a:pPr lvl="1" latinLnBrk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i="1" dirty="0" smtClean="0"/>
              <a:t>формирование </a:t>
            </a:r>
            <a:r>
              <a:rPr lang="ru-RU" i="1" dirty="0"/>
              <a:t>у обучающихся основ </a:t>
            </a:r>
            <a:r>
              <a:rPr lang="ru-RU" i="1" dirty="0">
                <a:solidFill>
                  <a:srgbClr val="FF0000"/>
                </a:solidFill>
              </a:rPr>
              <a:t>российской</a:t>
            </a:r>
            <a:r>
              <a:rPr lang="ru-RU" i="1" dirty="0"/>
              <a:t> идентичности; </a:t>
            </a:r>
            <a:endParaRPr lang="ru-RU" i="1" dirty="0" smtClean="0"/>
          </a:p>
          <a:p>
            <a:pPr lvl="1" latinLnBrk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i="1" dirty="0" smtClean="0"/>
              <a:t>готовность </a:t>
            </a:r>
            <a:r>
              <a:rPr lang="ru-RU" i="1" dirty="0"/>
              <a:t>обучающихся к </a:t>
            </a:r>
            <a:r>
              <a:rPr lang="ru-RU" i="1" dirty="0">
                <a:solidFill>
                  <a:srgbClr val="FF0000"/>
                </a:solidFill>
              </a:rPr>
              <a:t>саморазвитию</a:t>
            </a:r>
            <a:r>
              <a:rPr lang="ru-RU" i="1" dirty="0"/>
              <a:t>; </a:t>
            </a:r>
            <a:endParaRPr lang="ru-RU" i="1" dirty="0" smtClean="0"/>
          </a:p>
          <a:p>
            <a:pPr lvl="1" latinLnBrk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i="1" dirty="0" smtClean="0">
                <a:solidFill>
                  <a:srgbClr val="FF0000"/>
                </a:solidFill>
              </a:rPr>
              <a:t>мотивацию</a:t>
            </a:r>
            <a:r>
              <a:rPr lang="ru-RU" i="1" dirty="0" smtClean="0"/>
              <a:t> </a:t>
            </a:r>
            <a:r>
              <a:rPr lang="ru-RU" i="1" dirty="0"/>
              <a:t>к познанию и обучению; </a:t>
            </a:r>
            <a:endParaRPr lang="ru-RU" i="1" dirty="0" smtClean="0"/>
          </a:p>
          <a:p>
            <a:pPr lvl="1" latinLnBrk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i="1" dirty="0" smtClean="0">
                <a:solidFill>
                  <a:srgbClr val="FF0000"/>
                </a:solidFill>
              </a:rPr>
              <a:t>ценностные</a:t>
            </a:r>
            <a:r>
              <a:rPr lang="ru-RU" i="1" dirty="0" smtClean="0"/>
              <a:t> </a:t>
            </a:r>
            <a:r>
              <a:rPr lang="ru-RU" i="1" dirty="0"/>
              <a:t>установки и социально-значимые качества </a:t>
            </a:r>
            <a:r>
              <a:rPr lang="ru-RU" i="1" dirty="0" smtClean="0"/>
              <a:t> личности</a:t>
            </a:r>
            <a:r>
              <a:rPr lang="ru-RU" i="1" dirty="0"/>
              <a:t>; </a:t>
            </a:r>
            <a:endParaRPr lang="ru-RU" i="1" dirty="0" smtClean="0"/>
          </a:p>
          <a:p>
            <a:pPr lvl="1" latinLnBrk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i="1" dirty="0" smtClean="0">
                <a:solidFill>
                  <a:srgbClr val="FF0000"/>
                </a:solidFill>
              </a:rPr>
              <a:t>активное</a:t>
            </a:r>
            <a:r>
              <a:rPr lang="ru-RU" i="1" dirty="0" smtClean="0"/>
              <a:t> </a:t>
            </a:r>
            <a:r>
              <a:rPr lang="ru-RU" i="1" dirty="0"/>
              <a:t>участие в </a:t>
            </a:r>
            <a:r>
              <a:rPr lang="ru-RU" i="1" dirty="0" smtClean="0"/>
              <a:t>социально-значимой </a:t>
            </a:r>
            <a:r>
              <a:rPr lang="ru-RU" i="1" dirty="0"/>
              <a:t>деятельности</a:t>
            </a:r>
            <a:r>
              <a:rPr lang="ru-RU" i="1" dirty="0" smtClean="0"/>
              <a:t>. </a:t>
            </a:r>
            <a:endParaRPr lang="ru-RU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РПВ, </a:t>
            </a:r>
            <a:r>
              <a:rPr lang="ru-RU" sz="2400" dirty="0"/>
              <a:t>которую образовательная организация разрабатывает на основе примерной программы, должна быть </a:t>
            </a:r>
            <a:r>
              <a:rPr lang="ru-RU" sz="3300" b="1" dirty="0"/>
              <a:t>короткой и ясной</a:t>
            </a:r>
            <a:r>
              <a:rPr lang="ru-RU" sz="2400" dirty="0"/>
              <a:t>, содержащей конкретное описание предстоящей работы с детьми, а не общие рассуждения о воспитании.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К программе воспитания каждой школой прилагается ежегодный календарный план воспитательной работы.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37" y="5843137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20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366" y="1255257"/>
            <a:ext cx="72750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845656"/>
              </p:ext>
            </p:extLst>
          </p:nvPr>
        </p:nvGraphicFramePr>
        <p:xfrm>
          <a:off x="0" y="86628"/>
          <a:ext cx="8094846" cy="6660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94846"/>
              </a:tblGrid>
              <a:tr h="101818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3600" kern="100" dirty="0">
                          <a:effectLst/>
                        </a:rPr>
                        <a:t>Программа воспитания</a:t>
                      </a:r>
                      <a:endParaRPr lang="ru-RU" sz="3600" kern="100" dirty="0">
                        <a:effectLst/>
                        <a:latin typeface="№Е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0697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Единые для всех уровней общего образования разделы: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lang="ru-RU" sz="2000" dirty="0">
                          <a:effectLst/>
                        </a:rPr>
                        <a:t>«Особенности организуемого в школе воспитательного процесса»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lang="ru-RU" sz="2000" dirty="0">
                          <a:effectLst/>
                        </a:rPr>
                        <a:t>«Цель и задачи воспитания»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lang="ru-RU" sz="2000" dirty="0">
                          <a:effectLst/>
                        </a:rPr>
                        <a:t>«Виды, формы и содержание деятельности»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61950" algn="l"/>
                        </a:tabLst>
                      </a:pPr>
                      <a:r>
                        <a:rPr lang="ru-RU" sz="2000" dirty="0">
                          <a:effectLst/>
                        </a:rPr>
                        <a:t>«Основные направления самоанализа воспитательной работы»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57272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kern="100" dirty="0">
                          <a:effectLst/>
                        </a:rPr>
                        <a:t>Особенные для каждого уровня общего образования приложения: </a:t>
                      </a:r>
                      <a:endParaRPr lang="ru-RU" sz="2000" kern="100" dirty="0" smtClean="0">
                        <a:effectLst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kern="100" dirty="0" smtClean="0">
                          <a:effectLst/>
                        </a:rPr>
                        <a:t>календарные </a:t>
                      </a:r>
                      <a:r>
                        <a:rPr lang="ru-RU" sz="2000" kern="100" dirty="0">
                          <a:effectLst/>
                        </a:rPr>
                        <a:t>планы воспитательной работы</a:t>
                      </a:r>
                      <a:endParaRPr lang="ru-RU" sz="2000" kern="100" dirty="0">
                        <a:effectLst/>
                        <a:latin typeface="№Е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0369" y="5823886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7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22" y="211218"/>
            <a:ext cx="7886700" cy="712236"/>
          </a:xfrm>
        </p:spPr>
        <p:txBody>
          <a:bodyPr>
            <a:noAutofit/>
          </a:bodyPr>
          <a:lstStyle/>
          <a:p>
            <a:pPr algn="ctr" latinLnBrk="1"/>
            <a:r>
              <a:rPr lang="ru-RU" sz="3200" b="1" dirty="0" smtClean="0">
                <a:solidFill>
                  <a:srgbClr val="FF0000"/>
                </a:solidFill>
              </a:rPr>
              <a:t>Раздел1.«</a:t>
            </a:r>
            <a:r>
              <a:rPr lang="ru-RU" sz="3200" b="1" dirty="0">
                <a:solidFill>
                  <a:srgbClr val="FF0000"/>
                </a:solidFill>
              </a:rPr>
              <a:t>Особенности организуемого в 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школе </a:t>
            </a:r>
            <a:r>
              <a:rPr lang="ru-RU" sz="3200" b="1" dirty="0">
                <a:solidFill>
                  <a:srgbClr val="FF0000"/>
                </a:solidFill>
              </a:rPr>
              <a:t>воспитательного процесса»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117" y="1126156"/>
            <a:ext cx="7567977" cy="41628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Это краткая информация о: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smtClean="0"/>
              <a:t>специфике </a:t>
            </a:r>
            <a:r>
              <a:rPr lang="ru-RU" i="1" dirty="0"/>
              <a:t>расположения </a:t>
            </a:r>
            <a:r>
              <a:rPr lang="ru-RU" i="1" dirty="0" smtClean="0"/>
              <a:t>школы,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smtClean="0"/>
              <a:t>особенностях </a:t>
            </a:r>
            <a:r>
              <a:rPr lang="ru-RU" i="1" dirty="0"/>
              <a:t>ее социального </a:t>
            </a:r>
            <a:r>
              <a:rPr lang="ru-RU" i="1" dirty="0" smtClean="0"/>
              <a:t>окружения,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smtClean="0"/>
              <a:t>источниках </a:t>
            </a:r>
            <a:r>
              <a:rPr lang="ru-RU" i="1" dirty="0"/>
              <a:t>положительного или отрицательного влияния на детей</a:t>
            </a:r>
            <a:r>
              <a:rPr lang="ru-RU" i="1" dirty="0" smtClean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smtClean="0"/>
              <a:t> </a:t>
            </a:r>
            <a:r>
              <a:rPr lang="ru-RU" i="1" dirty="0"/>
              <a:t>значимых партнерах школы</a:t>
            </a:r>
            <a:r>
              <a:rPr lang="ru-RU" i="1" dirty="0" smtClean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smtClean="0"/>
              <a:t>особенностях </a:t>
            </a:r>
            <a:r>
              <a:rPr lang="ru-RU" i="1" dirty="0"/>
              <a:t>контингента </a:t>
            </a:r>
            <a:r>
              <a:rPr lang="ru-RU" i="1" dirty="0" smtClean="0"/>
              <a:t>учащихся,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smtClean="0"/>
              <a:t>оригинальных </a:t>
            </a:r>
            <a:r>
              <a:rPr lang="ru-RU" i="1" dirty="0"/>
              <a:t>воспитательных находках школы, </a:t>
            </a:r>
            <a:endParaRPr lang="ru-RU" i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smtClean="0"/>
              <a:t>важных </a:t>
            </a:r>
            <a:r>
              <a:rPr lang="ru-RU" i="1" dirty="0"/>
              <a:t>для школы </a:t>
            </a:r>
            <a:r>
              <a:rPr lang="ru-RU" i="1" dirty="0" smtClean="0"/>
              <a:t>традициях </a:t>
            </a:r>
            <a:r>
              <a:rPr lang="ru-RU" i="1" dirty="0"/>
              <a:t>воспитания.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13" y="5833511"/>
            <a:ext cx="1201016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49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987</TotalTime>
  <Words>1667</Words>
  <Application>Microsoft Office PowerPoint</Application>
  <PresentationFormat>Экран (4:3)</PresentationFormat>
  <Paragraphs>233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№Е</vt:lpstr>
      <vt:lpstr>Symbol</vt:lpstr>
      <vt:lpstr>Times New Roman</vt:lpstr>
      <vt:lpstr>Wingdings</vt:lpstr>
      <vt:lpstr>Office Theme</vt:lpstr>
      <vt:lpstr>ВОСПИТАНИЕ 2020</vt:lpstr>
      <vt:lpstr>Новая стратегия воспитательной работы</vt:lpstr>
      <vt:lpstr>Основания для разработки программы воспитания</vt:lpstr>
      <vt:lpstr>ЧТО НОВОГО…</vt:lpstr>
      <vt:lpstr>ЧТО НОВОГО…</vt:lpstr>
      <vt:lpstr>Примерная программа воспитания (ППВ)…</vt:lpstr>
      <vt:lpstr>ПОЯСНИТЕЛЬНАЯ ЗАПИСКА  к ППВ </vt:lpstr>
      <vt:lpstr>Презентация PowerPoint</vt:lpstr>
      <vt:lpstr>Раздел1.«Особенности организуемого в  школе воспитательного процесса»</vt:lpstr>
      <vt:lpstr>Раздел 2. «Цель и задачи воспитания» </vt:lpstr>
      <vt:lpstr>Целевые приоритеты  начального образования</vt:lpstr>
      <vt:lpstr>Целевые приоритеты  основного образования</vt:lpstr>
      <vt:lpstr>Целевые приоритеты  среднего образования</vt:lpstr>
      <vt:lpstr>Раздел 2. «Цель и задачи воспитания» </vt:lpstr>
      <vt:lpstr>Раздел 3. ВИДЫ, ФОРМЫ И СОДЕРЖАНИЕ ДЕЯТЕЛЬНОСТИ</vt:lpstr>
      <vt:lpstr>Раздел 3. ВИДЫ, ФОРМЫ И СОДЕРЖАНИЕ ДЕЯТЕЛЬНОСТИ</vt:lpstr>
      <vt:lpstr>Раздел4. ОСНОВНЫЕ НАПРАВЛЕНИЯ САМОАНАЛИЗА ВОСПИТАТЕЛЬНОЙ РАБОТЫ</vt:lpstr>
      <vt:lpstr>Раздел4. ОСНОВНЫЕ НАПРАВЛЕНИЯ САМОАНАЛИЗА ВОСПИТАТЕЛЬНОЙ РАБОТЫ</vt:lpstr>
      <vt:lpstr>Раздел4. ОСНОВНЫЕ НАПРАВЛЕНИЯ САМОАНАЛИЗА ВОСПИТАТЕЛЬНОЙ РАБОТЫ</vt:lpstr>
      <vt:lpstr>Раздел4. ОСНОВНЫЕ НАПРАВЛЕНИЯ САМОАНАЛИЗА ВОСПИТАТЕЛЬНОЙ РАБОТЫ</vt:lpstr>
      <vt:lpstr>ПРИМЕРНЫЙ АЛГОРИТМ РАЗРАБОТКИ  ШКОЛЬНОЙ ПРОГРАММЫ ВОСПИТАНИЯ </vt:lpstr>
      <vt:lpstr>ПРИМЕРНЫЙ АЛГОРИТМ РАЗРАБОТКИ  РПВ школы</vt:lpstr>
      <vt:lpstr>Что учесть в разработке РПВ</vt:lpstr>
      <vt:lpstr>Что учесть в разработке РПВ</vt:lpstr>
      <vt:lpstr>РАЗРАБОТКА ПланА  воспитательной работы  ШКОЛЫ </vt:lpstr>
      <vt:lpstr>РАЗРАБОТКА ПланА  воспитательной работы  ШКОЛЫ </vt:lpstr>
      <vt:lpstr>Не наступайте на грабли…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Чешева Марина</cp:lastModifiedBy>
  <cp:revision>66</cp:revision>
  <dcterms:created xsi:type="dcterms:W3CDTF">2019-02-21T15:01:25Z</dcterms:created>
  <dcterms:modified xsi:type="dcterms:W3CDTF">2020-08-26T08:59:00Z</dcterms:modified>
</cp:coreProperties>
</file>