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70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392E8-D505-4A6E-A156-AB0E9E7C84C5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D798A8C8-9EDF-477A-B26F-C077294F293E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Подготовительный этап</a:t>
          </a:r>
          <a:endParaRPr lang="ru-RU" b="1" dirty="0">
            <a:solidFill>
              <a:schemeClr val="tx1"/>
            </a:solidFill>
          </a:endParaRPr>
        </a:p>
      </dgm:t>
    </dgm:pt>
    <dgm:pt modelId="{A0639ECF-8392-4FE9-AB26-C5D429D44A0A}" type="parTrans" cxnId="{D87597F2-C7CC-47F6-89C2-5747FA691675}">
      <dgm:prSet/>
      <dgm:spPr/>
      <dgm:t>
        <a:bodyPr/>
        <a:lstStyle/>
        <a:p>
          <a:endParaRPr lang="ru-RU"/>
        </a:p>
      </dgm:t>
    </dgm:pt>
    <dgm:pt modelId="{45B982F4-774D-43C9-946A-D498F726B263}" type="sibTrans" cxnId="{D87597F2-C7CC-47F6-89C2-5747FA691675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9FA836FF-596D-4602-ADD2-489DD801BA2F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Реализационный этап</a:t>
          </a:r>
          <a:endParaRPr lang="ru-RU" b="1" dirty="0">
            <a:solidFill>
              <a:schemeClr val="tx1"/>
            </a:solidFill>
          </a:endParaRPr>
        </a:p>
      </dgm:t>
    </dgm:pt>
    <dgm:pt modelId="{547389E8-B9E3-4CB7-BAF1-FE59F742FAE5}" type="parTrans" cxnId="{476E3F73-ABA8-4EFB-8EE6-5F2D1BF834DA}">
      <dgm:prSet/>
      <dgm:spPr/>
      <dgm:t>
        <a:bodyPr/>
        <a:lstStyle/>
        <a:p>
          <a:endParaRPr lang="ru-RU"/>
        </a:p>
      </dgm:t>
    </dgm:pt>
    <dgm:pt modelId="{766D14BF-5473-4EFA-A0B8-BD91AA8BA0EE}" type="sibTrans" cxnId="{476E3F73-ABA8-4EFB-8EE6-5F2D1BF834DA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0561F1CA-8748-433E-84A3-A82D76F3C9FF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Заключительный этап</a:t>
          </a:r>
          <a:endParaRPr lang="ru-RU" b="1" dirty="0">
            <a:solidFill>
              <a:schemeClr val="tx1"/>
            </a:solidFill>
          </a:endParaRPr>
        </a:p>
      </dgm:t>
    </dgm:pt>
    <dgm:pt modelId="{040ED8F0-3D38-429B-B652-799FD7205361}" type="parTrans" cxnId="{D9939B08-7713-4474-9D45-39C55FAE9BB0}">
      <dgm:prSet/>
      <dgm:spPr/>
      <dgm:t>
        <a:bodyPr/>
        <a:lstStyle/>
        <a:p>
          <a:endParaRPr lang="ru-RU"/>
        </a:p>
      </dgm:t>
    </dgm:pt>
    <dgm:pt modelId="{80D04265-2B87-41F7-B965-107C1561FB2D}" type="sibTrans" cxnId="{D9939B08-7713-4474-9D45-39C55FAE9BB0}">
      <dgm:prSet/>
      <dgm:spPr/>
      <dgm:t>
        <a:bodyPr/>
        <a:lstStyle/>
        <a:p>
          <a:endParaRPr lang="ru-RU"/>
        </a:p>
      </dgm:t>
    </dgm:pt>
    <dgm:pt modelId="{2E649377-61BB-40F2-8A5B-84B5C6CAC7FD}" type="pres">
      <dgm:prSet presAssocID="{6C0392E8-D505-4A6E-A156-AB0E9E7C84C5}" presName="linearFlow" presStyleCnt="0">
        <dgm:presLayoutVars>
          <dgm:resizeHandles val="exact"/>
        </dgm:presLayoutVars>
      </dgm:prSet>
      <dgm:spPr/>
    </dgm:pt>
    <dgm:pt modelId="{ED5EC807-4B2B-40AF-B3B3-CB3FFD7644AE}" type="pres">
      <dgm:prSet presAssocID="{D798A8C8-9EDF-477A-B26F-C077294F293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3F28B-FA6D-4640-AB42-2C9CD65AA9EF}" type="pres">
      <dgm:prSet presAssocID="{45B982F4-774D-43C9-946A-D498F726B26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D64D3DE-0A6D-4925-95B0-30523CDA726C}" type="pres">
      <dgm:prSet presAssocID="{45B982F4-774D-43C9-946A-D498F726B26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5602BD5-D233-422E-8526-9EE8A94697B2}" type="pres">
      <dgm:prSet presAssocID="{9FA836FF-596D-4602-ADD2-489DD801BA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90441-D149-4C5B-AAA3-13C096B92CF2}" type="pres">
      <dgm:prSet presAssocID="{766D14BF-5473-4EFA-A0B8-BD91AA8BA0E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8563B6E-C7A6-4528-BB58-24F0C74CA1C5}" type="pres">
      <dgm:prSet presAssocID="{766D14BF-5473-4EFA-A0B8-BD91AA8BA0E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2CC606A-CC88-46F3-9C98-601643BAE080}" type="pres">
      <dgm:prSet presAssocID="{0561F1CA-8748-433E-84A3-A82D76F3C9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88401-ED33-4180-AA38-32CF71C3B4A6}" type="presOf" srcId="{766D14BF-5473-4EFA-A0B8-BD91AA8BA0EE}" destId="{98563B6E-C7A6-4528-BB58-24F0C74CA1C5}" srcOrd="1" destOrd="0" presId="urn:microsoft.com/office/officeart/2005/8/layout/process2"/>
    <dgm:cxn modelId="{D1FFC537-EA35-46A6-8782-EDC1050D8E49}" type="presOf" srcId="{0561F1CA-8748-433E-84A3-A82D76F3C9FF}" destId="{42CC606A-CC88-46F3-9C98-601643BAE080}" srcOrd="0" destOrd="0" presId="urn:microsoft.com/office/officeart/2005/8/layout/process2"/>
    <dgm:cxn modelId="{D87597F2-C7CC-47F6-89C2-5747FA691675}" srcId="{6C0392E8-D505-4A6E-A156-AB0E9E7C84C5}" destId="{D798A8C8-9EDF-477A-B26F-C077294F293E}" srcOrd="0" destOrd="0" parTransId="{A0639ECF-8392-4FE9-AB26-C5D429D44A0A}" sibTransId="{45B982F4-774D-43C9-946A-D498F726B263}"/>
    <dgm:cxn modelId="{2BA7D783-7BE9-4350-B751-1F6A9F9E802A}" type="presOf" srcId="{766D14BF-5473-4EFA-A0B8-BD91AA8BA0EE}" destId="{6EC90441-D149-4C5B-AAA3-13C096B92CF2}" srcOrd="0" destOrd="0" presId="urn:microsoft.com/office/officeart/2005/8/layout/process2"/>
    <dgm:cxn modelId="{476E3F73-ABA8-4EFB-8EE6-5F2D1BF834DA}" srcId="{6C0392E8-D505-4A6E-A156-AB0E9E7C84C5}" destId="{9FA836FF-596D-4602-ADD2-489DD801BA2F}" srcOrd="1" destOrd="0" parTransId="{547389E8-B9E3-4CB7-BAF1-FE59F742FAE5}" sibTransId="{766D14BF-5473-4EFA-A0B8-BD91AA8BA0EE}"/>
    <dgm:cxn modelId="{F6254D09-5941-4205-ADB1-62622C0FFCAD}" type="presOf" srcId="{D798A8C8-9EDF-477A-B26F-C077294F293E}" destId="{ED5EC807-4B2B-40AF-B3B3-CB3FFD7644AE}" srcOrd="0" destOrd="0" presId="urn:microsoft.com/office/officeart/2005/8/layout/process2"/>
    <dgm:cxn modelId="{B5E5E444-6F0B-434C-A64E-0AABBC9E87CC}" type="presOf" srcId="{9FA836FF-596D-4602-ADD2-489DD801BA2F}" destId="{65602BD5-D233-422E-8526-9EE8A94697B2}" srcOrd="0" destOrd="0" presId="urn:microsoft.com/office/officeart/2005/8/layout/process2"/>
    <dgm:cxn modelId="{DD42DD55-B985-41F7-9DE3-B25DE284D8D2}" type="presOf" srcId="{6C0392E8-D505-4A6E-A156-AB0E9E7C84C5}" destId="{2E649377-61BB-40F2-8A5B-84B5C6CAC7FD}" srcOrd="0" destOrd="0" presId="urn:microsoft.com/office/officeart/2005/8/layout/process2"/>
    <dgm:cxn modelId="{D9939B08-7713-4474-9D45-39C55FAE9BB0}" srcId="{6C0392E8-D505-4A6E-A156-AB0E9E7C84C5}" destId="{0561F1CA-8748-433E-84A3-A82D76F3C9FF}" srcOrd="2" destOrd="0" parTransId="{040ED8F0-3D38-429B-B652-799FD7205361}" sibTransId="{80D04265-2B87-41F7-B965-107C1561FB2D}"/>
    <dgm:cxn modelId="{A0DD11AB-B658-43E6-BD7F-442A39B98545}" type="presOf" srcId="{45B982F4-774D-43C9-946A-D498F726B263}" destId="{2D64D3DE-0A6D-4925-95B0-30523CDA726C}" srcOrd="1" destOrd="0" presId="urn:microsoft.com/office/officeart/2005/8/layout/process2"/>
    <dgm:cxn modelId="{92C549E5-D778-48BF-BD3B-F35D1D6ABEB7}" type="presOf" srcId="{45B982F4-774D-43C9-946A-D498F726B263}" destId="{D743F28B-FA6D-4640-AB42-2C9CD65AA9EF}" srcOrd="0" destOrd="0" presId="urn:microsoft.com/office/officeart/2005/8/layout/process2"/>
    <dgm:cxn modelId="{9DE2FECD-8B27-40BE-BD77-CCD44D67FAA4}" type="presParOf" srcId="{2E649377-61BB-40F2-8A5B-84B5C6CAC7FD}" destId="{ED5EC807-4B2B-40AF-B3B3-CB3FFD7644AE}" srcOrd="0" destOrd="0" presId="urn:microsoft.com/office/officeart/2005/8/layout/process2"/>
    <dgm:cxn modelId="{5FF28410-7753-4AB3-82DC-DEC0FB4674D9}" type="presParOf" srcId="{2E649377-61BB-40F2-8A5B-84B5C6CAC7FD}" destId="{D743F28B-FA6D-4640-AB42-2C9CD65AA9EF}" srcOrd="1" destOrd="0" presId="urn:microsoft.com/office/officeart/2005/8/layout/process2"/>
    <dgm:cxn modelId="{386C2EA4-4877-4498-9B75-0E668499F770}" type="presParOf" srcId="{D743F28B-FA6D-4640-AB42-2C9CD65AA9EF}" destId="{2D64D3DE-0A6D-4925-95B0-30523CDA726C}" srcOrd="0" destOrd="0" presId="urn:microsoft.com/office/officeart/2005/8/layout/process2"/>
    <dgm:cxn modelId="{CA5AB666-295E-467F-B89D-FB809AE3FEA2}" type="presParOf" srcId="{2E649377-61BB-40F2-8A5B-84B5C6CAC7FD}" destId="{65602BD5-D233-422E-8526-9EE8A94697B2}" srcOrd="2" destOrd="0" presId="urn:microsoft.com/office/officeart/2005/8/layout/process2"/>
    <dgm:cxn modelId="{35B5D88B-AA8B-4837-A505-4BE1A30BFB68}" type="presParOf" srcId="{2E649377-61BB-40F2-8A5B-84B5C6CAC7FD}" destId="{6EC90441-D149-4C5B-AAA3-13C096B92CF2}" srcOrd="3" destOrd="0" presId="urn:microsoft.com/office/officeart/2005/8/layout/process2"/>
    <dgm:cxn modelId="{7F457114-52E8-4192-B288-91F8CA1746DC}" type="presParOf" srcId="{6EC90441-D149-4C5B-AAA3-13C096B92CF2}" destId="{98563B6E-C7A6-4528-BB58-24F0C74CA1C5}" srcOrd="0" destOrd="0" presId="urn:microsoft.com/office/officeart/2005/8/layout/process2"/>
    <dgm:cxn modelId="{CB6818C4-2099-435F-942A-80E06F705406}" type="presParOf" srcId="{2E649377-61BB-40F2-8A5B-84B5C6CAC7FD}" destId="{42CC606A-CC88-46F3-9C98-601643BAE080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C807-4B2B-40AF-B3B3-CB3FFD7644AE}">
      <dsp:nvSpPr>
        <dsp:cNvPr id="0" name=""/>
        <dsp:cNvSpPr/>
      </dsp:nvSpPr>
      <dsp:spPr>
        <a:xfrm>
          <a:off x="2789109" y="0"/>
          <a:ext cx="2651381" cy="11282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Подготовительный этап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822154" y="33045"/>
        <a:ext cx="2585291" cy="1062157"/>
      </dsp:txXfrm>
    </dsp:sp>
    <dsp:sp modelId="{D743F28B-FA6D-4640-AB42-2C9CD65AA9EF}">
      <dsp:nvSpPr>
        <dsp:cNvPr id="0" name=""/>
        <dsp:cNvSpPr/>
      </dsp:nvSpPr>
      <dsp:spPr>
        <a:xfrm rot="5400000">
          <a:off x="3903253" y="1156453"/>
          <a:ext cx="423092" cy="5077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3962486" y="1198762"/>
        <a:ext cx="304627" cy="296164"/>
      </dsp:txXfrm>
    </dsp:sp>
    <dsp:sp modelId="{65602BD5-D233-422E-8526-9EE8A94697B2}">
      <dsp:nvSpPr>
        <dsp:cNvPr id="0" name=""/>
        <dsp:cNvSpPr/>
      </dsp:nvSpPr>
      <dsp:spPr>
        <a:xfrm>
          <a:off x="2789109" y="1692371"/>
          <a:ext cx="2651381" cy="1128247"/>
        </a:xfrm>
        <a:prstGeom prst="roundRect">
          <a:avLst>
            <a:gd name="adj" fmla="val 10000"/>
          </a:avLst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Реализационный этап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822154" y="1725416"/>
        <a:ext cx="2585291" cy="1062157"/>
      </dsp:txXfrm>
    </dsp:sp>
    <dsp:sp modelId="{6EC90441-D149-4C5B-AAA3-13C096B92CF2}">
      <dsp:nvSpPr>
        <dsp:cNvPr id="0" name=""/>
        <dsp:cNvSpPr/>
      </dsp:nvSpPr>
      <dsp:spPr>
        <a:xfrm rot="5400000">
          <a:off x="3903253" y="2848824"/>
          <a:ext cx="423092" cy="5077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3962486" y="2891133"/>
        <a:ext cx="304627" cy="296164"/>
      </dsp:txXfrm>
    </dsp:sp>
    <dsp:sp modelId="{42CC606A-CC88-46F3-9C98-601643BAE080}">
      <dsp:nvSpPr>
        <dsp:cNvPr id="0" name=""/>
        <dsp:cNvSpPr/>
      </dsp:nvSpPr>
      <dsp:spPr>
        <a:xfrm>
          <a:off x="2789109" y="3384742"/>
          <a:ext cx="2651381" cy="1128247"/>
        </a:xfrm>
        <a:prstGeom prst="roundRect">
          <a:avLst>
            <a:gd name="adj" fmla="val 1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Заключительный этап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822154" y="3417787"/>
        <a:ext cx="2585291" cy="106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92399C-93AD-4495-B49B-5B5E03D8DB0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0A97E20-C927-48C8-900B-859C0F572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D8E1F3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928992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«КЛУБ ФИНАНСОВОЙ ГРАМОТНОСТИ»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96" y="3789040"/>
            <a:ext cx="4953000" cy="1752600"/>
          </a:xfrm>
        </p:spPr>
        <p:txBody>
          <a:bodyPr/>
          <a:lstStyle/>
          <a:p>
            <a:r>
              <a:rPr lang="ru-RU" b="1" dirty="0" smtClean="0"/>
              <a:t>Авторы проекта: </a:t>
            </a:r>
          </a:p>
          <a:p>
            <a:r>
              <a:rPr lang="ru-RU" dirty="0" err="1" smtClean="0"/>
              <a:t>Месечко</a:t>
            </a:r>
            <a:r>
              <a:rPr lang="ru-RU" dirty="0" smtClean="0"/>
              <a:t> Дарья,</a:t>
            </a:r>
          </a:p>
          <a:p>
            <a:r>
              <a:rPr lang="ru-RU" dirty="0" err="1" smtClean="0"/>
              <a:t>Неерохина</a:t>
            </a:r>
            <a:r>
              <a:rPr lang="ru-RU" dirty="0" smtClean="0"/>
              <a:t> Елена</a:t>
            </a:r>
          </a:p>
          <a:p>
            <a:r>
              <a:rPr lang="ru-RU" b="1" dirty="0" smtClean="0"/>
              <a:t>Руководитель</a:t>
            </a:r>
            <a:r>
              <a:rPr lang="ru-RU" dirty="0" smtClean="0"/>
              <a:t>: Ткаченко Ю.И.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604789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МОУ СОШ №3 , </a:t>
            </a:r>
          </a:p>
          <a:p>
            <a:pPr algn="ctr"/>
            <a:r>
              <a:rPr lang="ru-RU" dirty="0" smtClean="0"/>
              <a:t>г. Георгиевск   2016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039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Создание и внедрение новых досуговых и образовательных программ; </a:t>
            </a:r>
          </a:p>
          <a:p>
            <a:r>
              <a:rPr lang="ru-RU" dirty="0" smtClean="0"/>
              <a:t> </a:t>
            </a:r>
            <a:r>
              <a:rPr lang="ru-RU" dirty="0"/>
              <a:t>Подготовка кадров по направлению «Финансовая грамотность»;</a:t>
            </a:r>
          </a:p>
          <a:p>
            <a:r>
              <a:rPr lang="ru-RU" dirty="0" smtClean="0"/>
              <a:t> </a:t>
            </a:r>
            <a:r>
              <a:rPr lang="ru-RU" dirty="0"/>
              <a:t>Увеличение доли школьников, принимающих участие в олимпиадах по финансовой грамотности; </a:t>
            </a:r>
          </a:p>
          <a:p>
            <a:r>
              <a:rPr lang="ru-RU" dirty="0" smtClean="0"/>
              <a:t>Увеличение </a:t>
            </a:r>
            <a:r>
              <a:rPr lang="ru-RU" dirty="0"/>
              <a:t>доли детей школьного возраста, имеющих возможность получать доступные качественные услуги дополнительного образования; </a:t>
            </a:r>
          </a:p>
          <a:p>
            <a:r>
              <a:rPr lang="ru-RU" dirty="0" smtClean="0"/>
              <a:t>Предоставление </a:t>
            </a:r>
            <a:r>
              <a:rPr lang="ru-RU" dirty="0"/>
              <a:t>возможности школьникам пользоваться компьютерным классом для работы клуба; </a:t>
            </a:r>
          </a:p>
          <a:p>
            <a:r>
              <a:rPr lang="ru-RU" dirty="0" smtClean="0"/>
              <a:t> </a:t>
            </a:r>
            <a:r>
              <a:rPr lang="ru-RU" dirty="0"/>
              <a:t>Рост доли учителей, заинтересованных в работе клуба по финансовой грамотности; </a:t>
            </a:r>
          </a:p>
          <a:p>
            <a:r>
              <a:rPr lang="ru-RU" dirty="0" smtClean="0"/>
              <a:t> </a:t>
            </a:r>
            <a:r>
              <a:rPr lang="ru-RU" dirty="0"/>
              <a:t>Внедрение данного проекта в другие образовательные учреждения; </a:t>
            </a:r>
          </a:p>
          <a:p>
            <a:r>
              <a:rPr lang="ru-RU" dirty="0" smtClean="0"/>
              <a:t> </a:t>
            </a:r>
            <a:r>
              <a:rPr lang="ru-RU" dirty="0"/>
              <a:t>Возможность сотрудничества с высшими профессиональными учреждениями; </a:t>
            </a:r>
          </a:p>
          <a:p>
            <a:r>
              <a:rPr lang="ru-RU" dirty="0" smtClean="0"/>
              <a:t>Обмен </a:t>
            </a:r>
            <a:r>
              <a:rPr lang="ru-RU" dirty="0"/>
              <a:t>опытом со школьниками из других стран</a:t>
            </a:r>
          </a:p>
        </p:txBody>
      </p:sp>
    </p:spTree>
    <p:extLst>
      <p:ext uri="{BB962C8B-B14F-4D97-AF65-F5344CB8AC3E}">
        <p14:creationId xmlns:p14="http://schemas.microsoft.com/office/powerpoint/2010/main" xmlns="" val="318231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петя\Downloads\YD_Gallery_20160315_231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176464" cy="2575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ru-RU" dirty="0" smtClean="0"/>
              <a:t>Наши первые результаты</a:t>
            </a:r>
            <a:endParaRPr lang="ru-RU" dirty="0"/>
          </a:p>
        </p:txBody>
      </p:sp>
      <p:pic>
        <p:nvPicPr>
          <p:cNvPr id="8194" name="Picture 2" descr="C:\Users\петя\Desktop\WP_20160215_11_55_03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89" y="2348879"/>
            <a:ext cx="3120013" cy="189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етя\Desktop\WP_20160215_11_53_43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11050" y="2492896"/>
            <a:ext cx="3120015" cy="175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етя\Desktop\WP_20160215_11_54_08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89" y="4910920"/>
            <a:ext cx="3120013" cy="168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етя\Desktop\WP_20160215_11_54_25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11048" y="4910920"/>
            <a:ext cx="3120016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009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v-online.info/get_img?ImageId=62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0960" cy="583264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6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6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Спасибо </a:t>
            </a:r>
            <a:endParaRPr lang="ru-RU" sz="66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за </a:t>
            </a:r>
            <a:r>
              <a:rPr lang="ru-RU" sz="6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внимание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!</a:t>
            </a:r>
          </a:p>
          <a:p>
            <a:endParaRPr lang="ru-RU" sz="6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15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leo.com/pic/201210/1440x900/artleo.com-34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291" y="3540640"/>
            <a:ext cx="4579709" cy="3305776"/>
          </a:xfrm>
          <a:prstGeom prst="rect">
            <a:avLst/>
          </a:prstGeom>
          <a:noFill/>
          <a:effectLst>
            <a:softEdge rad="965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" y="620688"/>
            <a:ext cx="8229600" cy="4251768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3200" b="1" i="1" dirty="0" smtClean="0">
                <a:latin typeface="Arial"/>
              </a:rPr>
              <a:t>«Будь </a:t>
            </a:r>
            <a:r>
              <a:rPr lang="ru-RU" sz="3200" b="1" i="1" dirty="0">
                <a:latin typeface="Arial"/>
              </a:rPr>
              <a:t>бережлив и готовься к завтрашнему дню</a:t>
            </a:r>
            <a:r>
              <a:rPr lang="ru-RU" sz="3200" b="1" i="1" dirty="0" smtClean="0">
                <a:latin typeface="Arial"/>
              </a:rPr>
              <a:t>.»</a:t>
            </a:r>
            <a:r>
              <a:rPr lang="ru-RU" sz="3200" b="1" i="1" dirty="0">
                <a:latin typeface="Arial"/>
              </a:rPr>
              <a:t> Эзоп </a:t>
            </a:r>
            <a:endParaRPr lang="ru-RU" sz="3200" b="1" i="1" dirty="0" smtClean="0">
              <a:latin typeface="Arial"/>
            </a:endParaRPr>
          </a:p>
          <a:p>
            <a:pPr marL="109728" indent="0">
              <a:buNone/>
            </a:pPr>
            <a:endParaRPr lang="ru-RU" sz="3200" b="1" i="1" dirty="0">
              <a:latin typeface="Arial"/>
            </a:endParaRPr>
          </a:p>
          <a:p>
            <a:pPr marL="109728" indent="0">
              <a:buNone/>
            </a:pPr>
            <a:r>
              <a:rPr lang="ru-RU" sz="3200" b="1" i="1" dirty="0" smtClean="0"/>
              <a:t>«Деньгами </a:t>
            </a:r>
            <a:r>
              <a:rPr lang="ru-RU" sz="3200" b="1" i="1" dirty="0"/>
              <a:t>надо управлять, а не служить </a:t>
            </a:r>
            <a:r>
              <a:rPr lang="ru-RU" sz="3200" b="1" i="1" dirty="0" smtClean="0"/>
              <a:t>им.» </a:t>
            </a:r>
            <a:r>
              <a:rPr lang="ru-RU" sz="3200" b="1" i="1" dirty="0" err="1" smtClean="0"/>
              <a:t>Луций</a:t>
            </a:r>
            <a:r>
              <a:rPr lang="ru-RU" sz="3200" b="1" i="1" dirty="0" smtClean="0"/>
              <a:t> </a:t>
            </a:r>
            <a:r>
              <a:rPr lang="ru-RU" sz="3200" b="1" i="1" dirty="0" err="1"/>
              <a:t>Анней</a:t>
            </a:r>
            <a:r>
              <a:rPr lang="ru-RU" sz="3200" b="1" i="1" dirty="0"/>
              <a:t> Сенека </a:t>
            </a:r>
            <a:endParaRPr lang="ru-RU" sz="3200" b="1" i="1" dirty="0" smtClean="0"/>
          </a:p>
          <a:p>
            <a:pPr marL="109728" indent="0">
              <a:buNone/>
            </a:pPr>
            <a:endParaRPr lang="ru-RU" sz="3200" b="1" i="1" dirty="0"/>
          </a:p>
          <a:p>
            <a:pPr marL="109728" indent="0">
              <a:buNone/>
            </a:pPr>
            <a:r>
              <a:rPr lang="ru-RU" sz="3200" b="1" i="1" dirty="0" smtClean="0"/>
              <a:t>«Остерегайтесь </a:t>
            </a:r>
            <a:r>
              <a:rPr lang="ru-RU" sz="3200" b="1" i="1" dirty="0"/>
              <a:t>незначительных расходов; маленькая течь потопит большой корабль</a:t>
            </a:r>
            <a:r>
              <a:rPr lang="ru-RU" sz="3200" b="1" i="1" dirty="0" smtClean="0"/>
              <a:t>.»</a:t>
            </a:r>
            <a:endParaRPr lang="ru-RU" sz="3200" b="1" i="1" dirty="0" smtClean="0"/>
          </a:p>
          <a:p>
            <a:pPr marL="109728" indent="0">
              <a:buNone/>
            </a:pPr>
            <a:r>
              <a:rPr lang="ru-RU" sz="3200" b="1" i="1" dirty="0" smtClean="0"/>
              <a:t>Бенджамин </a:t>
            </a:r>
            <a:r>
              <a:rPr lang="ru-RU" sz="3200" b="1" i="1" dirty="0"/>
              <a:t>Франклин </a:t>
            </a:r>
          </a:p>
          <a:p>
            <a:pPr marL="109728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6515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5029750"/>
            <a:ext cx="2664296" cy="180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>Цель проекта: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49424"/>
            <a:ext cx="8712968" cy="4325112"/>
          </a:xfrm>
        </p:spPr>
        <p:txBody>
          <a:bodyPr>
            <a:normAutofit/>
          </a:bodyPr>
          <a:lstStyle/>
          <a:p>
            <a:pPr marL="109728" indent="0" algn="just">
              <a:spcAft>
                <a:spcPts val="0"/>
              </a:spcAft>
              <a:buNone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разработка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внедрение и реализация комплекса образовательных мероприятий с целью активного привлечения учеников МОУ СОШ №3 к вопросам повышения финансовой грамотности, а так же привлечение к изучению финансовой грамотности родителей  и педагогов школы.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611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8017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Изучить </a:t>
            </a:r>
            <a:r>
              <a:rPr lang="ru-RU" dirty="0"/>
              <a:t>потребность и возможность школьников в повышении своей финансовой грамотности. </a:t>
            </a:r>
          </a:p>
          <a:p>
            <a:r>
              <a:rPr lang="ru-RU" dirty="0"/>
              <a:t>Изучить предложения и структуру услуг в сфере финансовой грамотности на образовательном рынке. </a:t>
            </a:r>
          </a:p>
          <a:p>
            <a:r>
              <a:rPr lang="ru-RU" dirty="0"/>
              <a:t>Разработать уроки финансовой грамотности для разных групп населения.</a:t>
            </a:r>
          </a:p>
          <a:p>
            <a:r>
              <a:rPr lang="ru-RU" dirty="0"/>
              <a:t>Провести пробный цикл занятий по финансовой грамотности для школьников 6-7 классов, 8-9 классов и 10-11 классов. </a:t>
            </a:r>
          </a:p>
          <a:p>
            <a:r>
              <a:rPr lang="ru-RU" dirty="0"/>
              <a:t>Сформулировать выводы и предложения по способам и вариантам повышения финансовой грамотности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966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smart-lab.ru/uploads/images/00/67/00/2012/02/08/a688a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8114" y="2924944"/>
            <a:ext cx="6120680" cy="37444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Calibri"/>
                <a:cs typeface="Times New Roman"/>
              </a:rPr>
              <a:t>Целевые группы проекта: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255768" cy="3240470"/>
          </a:xfrm>
        </p:spPr>
        <p:txBody>
          <a:bodyPr/>
          <a:lstStyle/>
          <a:p>
            <a:pPr marL="109728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Данный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проект направлен на учащихся общеобразовательных школ, педагогов, родителей.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964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/>
                <a:ea typeface="Calibri"/>
                <a:cs typeface="Times New Roman"/>
              </a:rPr>
              <a:t>СХЕМА ВЗАИМОДЕЙСТВИЯ.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1440160"/>
          </a:xfrm>
        </p:spPr>
        <p:txBody>
          <a:bodyPr>
            <a:normAutofit/>
          </a:bodyPr>
          <a:lstStyle/>
          <a:p>
            <a:pPr marL="109728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реализации проекта необходима четко продуманная схема взаимодействия с различными организациями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города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04092"/>
            <a:ext cx="7200800" cy="349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7010" y="2924944"/>
            <a:ext cx="35283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Инициативная группа проекта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111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90713"/>
            <a:ext cx="8964488" cy="479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r>
              <a:rPr lang="ru-RU" dirty="0" smtClean="0"/>
              <a:t>Планирование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6570302"/>
              </p:ext>
            </p:extLst>
          </p:nvPr>
        </p:nvGraphicFramePr>
        <p:xfrm>
          <a:off x="457200" y="2060848"/>
          <a:ext cx="8229600" cy="451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9622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5886120"/>
              </p:ext>
            </p:extLst>
          </p:nvPr>
        </p:nvGraphicFramePr>
        <p:xfrm>
          <a:off x="395536" y="2564903"/>
          <a:ext cx="8136903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0123"/>
                <a:gridCol w="1669223"/>
                <a:gridCol w="2417557"/>
              </a:tblGrid>
              <a:tr h="930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Предполагаемая смета расходов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Фотоаппарат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Сканер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Цветной принтер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Проектор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Компьютер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сайта для размещения информации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Школьный сайт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Помещение для организации занятий клуба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Кабинет географии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Материально – техническое оснащение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682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Финансовое обеспечение проекта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2652662"/>
              </p:ext>
            </p:extLst>
          </p:nvPr>
        </p:nvGraphicFramePr>
        <p:xfrm>
          <a:off x="683568" y="1844824"/>
          <a:ext cx="7344816" cy="4324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171"/>
                <a:gridCol w="2041140"/>
                <a:gridCol w="1375636"/>
                <a:gridCol w="1467241"/>
                <a:gridCol w="758676"/>
                <a:gridCol w="1305952"/>
              </a:tblGrid>
              <a:tr h="299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Единица измерения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Цена, руб.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Стоимость, руб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</a:tr>
              <a:tr h="658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Рабочая тетрадь «основы финансовой грамотности» Модуль 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штука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</a:tr>
              <a:tr h="658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Рабочая тетрадь «основы финансовой грамотности» Модуль 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штука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</a:tr>
              <a:tr h="658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Рабочая тетрадь «основы финансовой грамотности» Модуль 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штука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</a:tr>
              <a:tr h="527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и деньги. Растим миллионера. Е. Красавина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штука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</a:tr>
              <a:tr h="658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А.В. Паранич «Личный финансовый план. Инструкция по составлению»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штука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</a:tr>
              <a:tr h="215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Бумага А4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упаковка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</a:tr>
              <a:tr h="43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Картридж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для принтера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штука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</a:tr>
              <a:tr h="215315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Итого: 5530 руб.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7" marR="423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975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147</TotalTime>
  <Words>447</Words>
  <Application>Microsoft Office PowerPoint</Application>
  <PresentationFormat>Экран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«КЛУБ ФИНАНСОВОЙ ГРАМОТНОСТИ»</vt:lpstr>
      <vt:lpstr>Слайд 2</vt:lpstr>
      <vt:lpstr>Цель проекта: </vt:lpstr>
      <vt:lpstr>Задачи: </vt:lpstr>
      <vt:lpstr>Целевые группы проекта:  </vt:lpstr>
      <vt:lpstr>СХЕМА ВЗАИМОДЕЙСТВИЯ. </vt:lpstr>
      <vt:lpstr>Планирование проекта</vt:lpstr>
      <vt:lpstr>Материально – техническое оснащение проекта</vt:lpstr>
      <vt:lpstr>Финансовое обеспечение проекта</vt:lpstr>
      <vt:lpstr>Ожидаемые результаты реализации проекта</vt:lpstr>
      <vt:lpstr>Наши первые результаты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«КЛУБ ФИНАНСОВОЙ ГРАМОТНОСТИ»</dc:title>
  <dc:creator>петя</dc:creator>
  <cp:lastModifiedBy>pc</cp:lastModifiedBy>
  <cp:revision>15</cp:revision>
  <dcterms:created xsi:type="dcterms:W3CDTF">2016-03-14T20:32:03Z</dcterms:created>
  <dcterms:modified xsi:type="dcterms:W3CDTF">2016-03-16T08:35:41Z</dcterms:modified>
</cp:coreProperties>
</file>